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4" r:id="rId3"/>
    <p:sldId id="359" r:id="rId4"/>
    <p:sldId id="361" r:id="rId5"/>
    <p:sldId id="362" r:id="rId6"/>
    <p:sldId id="363" r:id="rId7"/>
    <p:sldId id="364" r:id="rId8"/>
    <p:sldId id="365" r:id="rId9"/>
    <p:sldId id="366" r:id="rId10"/>
    <p:sldId id="367" r:id="rId11"/>
    <p:sldId id="368" r:id="rId12"/>
    <p:sldId id="370" r:id="rId13"/>
    <p:sldId id="371" r:id="rId14"/>
    <p:sldId id="372" r:id="rId15"/>
    <p:sldId id="373" r:id="rId16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E0000"/>
    <a:srgbClr val="DE7E7E"/>
    <a:srgbClr val="DED6D0"/>
    <a:srgbClr val="CCC1B8"/>
    <a:srgbClr val="FFCCCC"/>
    <a:srgbClr val="FF5050"/>
    <a:srgbClr val="FF0000"/>
    <a:srgbClr val="FF3300"/>
    <a:srgbClr val="E8303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0AB2406-7071-4687-BCB1-03A3F7EA1829}" v="6" dt="2024-11-25T11:02:40.164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Keine Formatvorlage, kei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ittlere Formatvorlage 2 - Akz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D7B26C5-4107-4FEC-AEDC-1716B250A1EF}" styleName="Helle Formatvorlag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305" autoAdjust="0"/>
    <p:restoredTop sz="94660"/>
  </p:normalViewPr>
  <p:slideViewPr>
    <p:cSldViewPr snapToGrid="0">
      <p:cViewPr>
        <p:scale>
          <a:sx n="52" d="100"/>
          <a:sy n="52" d="100"/>
        </p:scale>
        <p:origin x="1148" y="26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68408" cy="625829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876122" y="1322690"/>
            <a:ext cx="10477677" cy="4026145"/>
          </a:xfrm>
        </p:spPr>
        <p:txBody>
          <a:bodyPr/>
          <a:lstStyle>
            <a:lvl1pPr marL="0" indent="0">
              <a:lnSpc>
                <a:spcPct val="120000"/>
              </a:lnSpc>
              <a:buNone/>
              <a:defRPr sz="2400"/>
            </a:lvl1pPr>
            <a:lvl2pPr marL="800100" indent="-342900">
              <a:lnSpc>
                <a:spcPct val="120000"/>
              </a:lnSpc>
              <a:buFont typeface="Arial" panose="020B0604020202020204" pitchFamily="34" charset="0"/>
              <a:buChar char="•"/>
              <a:defRPr sz="2400" baseline="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</a:lstStyle>
          <a:p>
            <a:pPr lvl="0"/>
            <a:r>
              <a:rPr lang="de-DE" dirty="0"/>
              <a:t>Formatvorlagen des Textmasters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- Dritte Ebene</a:t>
            </a:r>
          </a:p>
          <a:p>
            <a:pPr lvl="3"/>
            <a:r>
              <a:rPr lang="de-DE" dirty="0"/>
              <a:t>-- Vierte Ebene</a:t>
            </a:r>
          </a:p>
          <a:p>
            <a:pPr lvl="4"/>
            <a:r>
              <a:rPr lang="de-DE" dirty="0"/>
              <a:t>--- 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37593-5E47-4222-86BF-49CD8735ABCC}" type="datetimeFigureOut">
              <a:rPr lang="de-DE" smtClean="0"/>
              <a:pPr/>
              <a:t>20.11.2025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E1878-6F74-4D52-B832-C16B214C069C}" type="slidenum">
              <a:rPr lang="de-DE" smtClean="0"/>
              <a:pPr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311785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 dirty="0"/>
              <a:t>Titel 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dirty="0"/>
              <a:t>Formatvorlage des Untertitelmasters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37593-5E47-4222-86BF-49CD8735ABCC}" type="datetimeFigureOut">
              <a:rPr lang="de-DE" smtClean="0"/>
              <a:pPr/>
              <a:t>20.11.2025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E1878-6F74-4D52-B832-C16B214C069C}" type="slidenum">
              <a:rPr lang="de-DE" smtClean="0"/>
              <a:pPr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89035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37593-5E47-4222-86BF-49CD8735ABCC}" type="datetimeFigureOut">
              <a:rPr lang="de-DE" smtClean="0"/>
              <a:pPr/>
              <a:t>20.11.2025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E1878-6F74-4D52-B832-C16B214C069C}" type="slidenum">
              <a:rPr lang="de-DE" smtClean="0"/>
              <a:pPr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380013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207858" y="-29771"/>
            <a:ext cx="11032341" cy="1322690"/>
          </a:xfrm>
        </p:spPr>
        <p:txBody>
          <a:bodyPr>
            <a:normAutofit/>
          </a:bodyPr>
          <a:lstStyle>
            <a:lvl1pPr>
              <a:defRPr sz="36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37593-5E47-4222-86BF-49CD8735ABCC}" type="datetimeFigureOut">
              <a:rPr lang="de-DE" smtClean="0"/>
              <a:pPr/>
              <a:t>20.11.2025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E1878-6F74-4D52-B832-C16B214C069C}" type="slidenum">
              <a:rPr lang="de-DE" smtClean="0"/>
              <a:pPr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272264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37593-5E47-4222-86BF-49CD8735ABCC}" type="datetimeFigureOut">
              <a:rPr lang="de-DE" smtClean="0"/>
              <a:pPr/>
              <a:t>20.11.2025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E1878-6F74-4D52-B832-C16B214C069C}" type="slidenum">
              <a:rPr lang="de-DE" smtClean="0"/>
              <a:pPr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892654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37593-5E47-4222-86BF-49CD8735ABCC}" type="datetimeFigureOut">
              <a:rPr lang="de-DE" smtClean="0"/>
              <a:pPr/>
              <a:t>20.11.2025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E1878-6F74-4D52-B832-C16B214C069C}" type="slidenum">
              <a:rPr lang="de-DE" smtClean="0"/>
              <a:pPr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434429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37593-5E47-4222-86BF-49CD8735ABCC}" type="datetimeFigureOut">
              <a:rPr lang="de-DE" smtClean="0"/>
              <a:pPr/>
              <a:t>20.11.2025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E1878-6F74-4D52-B832-C16B214C069C}" type="slidenum">
              <a:rPr lang="de-DE" smtClean="0"/>
              <a:pPr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247873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37593-5E47-4222-86BF-49CD8735ABCC}" type="datetimeFigureOut">
              <a:rPr lang="de-DE" smtClean="0"/>
              <a:pPr/>
              <a:t>20.11.2025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E1878-6F74-4D52-B832-C16B214C069C}" type="slidenum">
              <a:rPr lang="de-DE" smtClean="0"/>
              <a:pPr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6191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emf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/>
              <a:t>Formatvorlagen des Textmasters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337593-5E47-4222-86BF-49CD8735ABCC}" type="datetimeFigureOut">
              <a:rPr lang="de-DE" smtClean="0"/>
              <a:pPr/>
              <a:t>20.11.2025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4E1878-6F74-4D52-B832-C16B214C069C}" type="slidenum">
              <a:rPr lang="de-DE" smtClean="0"/>
              <a:pPr/>
              <a:t>‹#›</a:t>
            </a:fld>
            <a:endParaRPr lang="de-DE"/>
          </a:p>
        </p:txBody>
      </p:sp>
      <p:sp>
        <p:nvSpPr>
          <p:cNvPr id="7" name="AutoShape 2" descr="Wien_Signet_EN.jpg"/>
          <p:cNvSpPr>
            <a:spLocks noChangeAspect="1" noChangeArrowheads="1"/>
          </p:cNvSpPr>
          <p:nvPr userDrawn="1"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AutoShape 4" descr="Wien_Signet_EN.jpg"/>
          <p:cNvSpPr>
            <a:spLocks noChangeAspect="1" noChangeArrowheads="1"/>
          </p:cNvSpPr>
          <p:nvPr userDrawn="1"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AutoShape 6" descr="Wien_Signet_EN.jpg"/>
          <p:cNvSpPr>
            <a:spLocks noChangeAspect="1" noChangeArrowheads="1"/>
          </p:cNvSpPr>
          <p:nvPr userDrawn="1"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1" name="Grafik 10">
            <a:extLst>
              <a:ext uri="{FF2B5EF4-FFF2-40B4-BE49-F238E27FC236}">
                <a16:creationId xmlns:a16="http://schemas.microsoft.com/office/drawing/2014/main" id="{041F7400-BA5D-6299-8B22-411EF8923C54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82977"/>
            <a:ext cx="12192000" cy="18615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3568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49" r:id="rId2"/>
    <p:sldLayoutId id="2147483655" r:id="rId3"/>
    <p:sldLayoutId id="2147483654" r:id="rId4"/>
    <p:sldLayoutId id="2147483656" r:id="rId5"/>
    <p:sldLayoutId id="2147483657" r:id="rId6"/>
    <p:sldLayoutId id="2147483658" r:id="rId7"/>
    <p:sldLayoutId id="2147483659" r:id="rId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rgbClr val="7E0000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bg2">
              <a:lumMod val="50000"/>
            </a:schemeClr>
          </a:solidFill>
          <a:latin typeface="Cambria" panose="02040503050406030204" pitchFamily="18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bg2">
              <a:lumMod val="50000"/>
            </a:schemeClr>
          </a:solidFill>
          <a:latin typeface="Cambria" panose="02040503050406030204" pitchFamily="18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2">
              <a:lumMod val="50000"/>
            </a:schemeClr>
          </a:solidFill>
          <a:latin typeface="Cambria" panose="02040503050406030204" pitchFamily="18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2">
              <a:lumMod val="50000"/>
            </a:schemeClr>
          </a:solidFill>
          <a:latin typeface="Cambria" panose="02040503050406030204" pitchFamily="18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2">
              <a:lumMod val="50000"/>
            </a:schemeClr>
          </a:solidFill>
          <a:latin typeface="Cambria" panose="02040503050406030204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sv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1082842" y="1155031"/>
            <a:ext cx="10299032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AT" sz="3600" b="1" dirty="0">
                <a:solidFill>
                  <a:srgbClr val="7E0000"/>
                </a:solidFill>
                <a:latin typeface="+mj-lt"/>
                <a:ea typeface="+mj-ea"/>
                <a:cs typeface="+mj-cs"/>
              </a:rPr>
              <a:t>Kritisch - partizipative Aktionsforschung und Consciousness -Raising</a:t>
            </a:r>
          </a:p>
          <a:p>
            <a:r>
              <a:rPr lang="de-AT" sz="2400" b="1" dirty="0">
                <a:solidFill>
                  <a:srgbClr val="7E0000"/>
                </a:solidFill>
                <a:latin typeface="+mj-lt"/>
                <a:ea typeface="+mj-ea"/>
                <a:cs typeface="+mj-cs"/>
              </a:rPr>
              <a:t>Methodologische Überlegungen zur Verbindung von partizipativer Forschung und </a:t>
            </a:r>
            <a:r>
              <a:rPr lang="de-AT" sz="2400" b="1" dirty="0" err="1">
                <a:solidFill>
                  <a:srgbClr val="7E0000"/>
                </a:solidFill>
                <a:latin typeface="+mj-lt"/>
                <a:ea typeface="+mj-ea"/>
                <a:cs typeface="+mj-cs"/>
              </a:rPr>
              <a:t>Hermeneutiken</a:t>
            </a:r>
            <a:r>
              <a:rPr lang="de-AT" sz="2400" b="1" dirty="0">
                <a:solidFill>
                  <a:srgbClr val="7E0000"/>
                </a:solidFill>
                <a:latin typeface="+mj-lt"/>
                <a:ea typeface="+mj-ea"/>
                <a:cs typeface="+mj-cs"/>
              </a:rPr>
              <a:t> der Entmystifizierung</a:t>
            </a:r>
          </a:p>
          <a:p>
            <a:endParaRPr lang="de-AT" sz="3600" b="1" dirty="0">
              <a:solidFill>
                <a:schemeClr val="bg2">
                  <a:lumMod val="50000"/>
                </a:schemeClr>
              </a:solidFill>
              <a:latin typeface="+mj-lt"/>
              <a:ea typeface="+mj-ea"/>
              <a:cs typeface="+mj-cs"/>
            </a:endParaRPr>
          </a:p>
          <a:p>
            <a:r>
              <a:rPr lang="en-US" sz="2000" b="1" dirty="0">
                <a:solidFill>
                  <a:schemeClr val="bg2">
                    <a:lumMod val="25000"/>
                  </a:schemeClr>
                </a:solidFill>
                <a:latin typeface="Cambria" panose="02040503050406030204" pitchFamily="18" charset="0"/>
                <a:ea typeface="+mj-ea"/>
                <a:cs typeface="+mj-cs"/>
              </a:rPr>
              <a:t>Ass.-Prof. PD Dr. Nora Ruck (nora.ruck@sfu.ac.at)</a:t>
            </a:r>
          </a:p>
          <a:p>
            <a:endParaRPr lang="en-US" sz="2000" dirty="0">
              <a:solidFill>
                <a:schemeClr val="bg2">
                  <a:lumMod val="25000"/>
                </a:schemeClr>
              </a:solidFill>
              <a:latin typeface="Cambria" panose="02040503050406030204" pitchFamily="18" charset="0"/>
              <a:ea typeface="+mj-ea"/>
              <a:cs typeface="+mj-cs"/>
            </a:endParaRPr>
          </a:p>
          <a:p>
            <a:endParaRPr lang="de-AT" sz="2000" b="1" dirty="0">
              <a:solidFill>
                <a:schemeClr val="bg2">
                  <a:lumMod val="25000"/>
                </a:schemeClr>
              </a:solidFill>
              <a:latin typeface="Cambria" panose="02040503050406030204" pitchFamily="18" charset="0"/>
              <a:ea typeface="+mj-ea"/>
              <a:cs typeface="+mj-cs"/>
            </a:endParaRPr>
          </a:p>
        </p:txBody>
      </p:sp>
      <p:pic>
        <p:nvPicPr>
          <p:cNvPr id="3" name="Grafik 2" descr="Held weiblich Silhouette">
            <a:extLst>
              <a:ext uri="{FF2B5EF4-FFF2-40B4-BE49-F238E27FC236}">
                <a16:creationId xmlns:a16="http://schemas.microsoft.com/office/drawing/2014/main" id="{5C8B49E9-7710-C60B-62A9-A52E1308D20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052594" y="175187"/>
            <a:ext cx="979844" cy="9798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16314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404FAD-4C73-D3F4-A458-6DAD54CF75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4C371BC-B564-8E9F-AC0E-4795AAF655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b="1" dirty="0"/>
              <a:t>9. Interpretationsbeispiele</a:t>
            </a:r>
            <a:endParaRPr lang="de-DE" b="1" dirty="0">
              <a:solidFill>
                <a:srgbClr val="7E0000"/>
              </a:solidFill>
            </a:endParaRP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0604305-BE9D-2A35-4B7D-90E8690D25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6122" y="1322691"/>
            <a:ext cx="10530486" cy="3664946"/>
          </a:xfrm>
        </p:spPr>
        <p:txBody>
          <a:bodyPr>
            <a:normAutofit fontScale="85000" lnSpcReduction="10000"/>
          </a:bodyPr>
          <a:lstStyle/>
          <a:p>
            <a:r>
              <a:rPr lang="de-DE" dirty="0" err="1">
                <a:solidFill>
                  <a:schemeClr val="tx1"/>
                </a:solidFill>
              </a:rPr>
              <a:t>Af</a:t>
            </a:r>
            <a:r>
              <a:rPr lang="de-DE" dirty="0">
                <a:solidFill>
                  <a:schemeClr val="tx1"/>
                </a:solidFill>
              </a:rPr>
              <a:t>: </a:t>
            </a:r>
            <a:r>
              <a:rPr lang="de-AT" dirty="0">
                <a:solidFill>
                  <a:schemeClr val="tx1"/>
                </a:solidFill>
              </a:rPr>
              <a:t>wir sitzen ja genau in dem Raum wo i a Beratungen mach geh Erstgespräche kurzfristige längerfristige Beratungen Gruppen (.) u:nd meistens sitzen die Klientinnen dort, also gegenüber, u:nd da sind immer die Taschentücher, weil es gibt eigentlich </a:t>
            </a:r>
            <a:r>
              <a:rPr lang="de-AT" dirty="0" err="1">
                <a:solidFill>
                  <a:schemeClr val="tx1"/>
                </a:solidFill>
              </a:rPr>
              <a:t>ka</a:t>
            </a:r>
            <a:r>
              <a:rPr lang="de-AT" dirty="0">
                <a:solidFill>
                  <a:schemeClr val="tx1"/>
                </a:solidFill>
              </a:rPr>
              <a:t> </a:t>
            </a:r>
            <a:r>
              <a:rPr lang="de-AT" dirty="0" err="1">
                <a:solidFill>
                  <a:schemeClr val="tx1"/>
                </a:solidFill>
              </a:rPr>
              <a:t>Stund</a:t>
            </a:r>
            <a:r>
              <a:rPr lang="de-AT" dirty="0">
                <a:solidFill>
                  <a:schemeClr val="tx1"/>
                </a:solidFill>
              </a:rPr>
              <a:t> wo </a:t>
            </a:r>
            <a:r>
              <a:rPr lang="de-AT" dirty="0" err="1">
                <a:solidFill>
                  <a:schemeClr val="tx1"/>
                </a:solidFill>
              </a:rPr>
              <a:t>net</a:t>
            </a:r>
            <a:r>
              <a:rPr lang="de-AT" dirty="0">
                <a:solidFill>
                  <a:schemeClr val="tx1"/>
                </a:solidFill>
              </a:rPr>
              <a:t> @die Taschentücher gebraucht werden@ wo </a:t>
            </a:r>
            <a:r>
              <a:rPr lang="de-AT" dirty="0" err="1">
                <a:solidFill>
                  <a:schemeClr val="tx1"/>
                </a:solidFill>
              </a:rPr>
              <a:t>net</a:t>
            </a:r>
            <a:r>
              <a:rPr lang="de-AT" dirty="0">
                <a:solidFill>
                  <a:schemeClr val="tx1"/>
                </a:solidFill>
              </a:rPr>
              <a:t> (.) geweint wird u:nd i glaub Trauer </a:t>
            </a:r>
            <a:r>
              <a:rPr lang="de-AT" dirty="0" err="1">
                <a:solidFill>
                  <a:schemeClr val="tx1"/>
                </a:solidFill>
              </a:rPr>
              <a:t>is</a:t>
            </a:r>
            <a:r>
              <a:rPr lang="de-AT" dirty="0">
                <a:solidFill>
                  <a:schemeClr val="tx1"/>
                </a:solidFill>
              </a:rPr>
              <a:t> so einer der der häufigsten und intensivsten Emotionen, die da stattfinden. </a:t>
            </a:r>
          </a:p>
          <a:p>
            <a:r>
              <a:rPr lang="de-AT" dirty="0"/>
              <a:t> </a:t>
            </a:r>
          </a:p>
          <a:p>
            <a:r>
              <a:rPr lang="de-AT" dirty="0" err="1">
                <a:solidFill>
                  <a:schemeClr val="tx1"/>
                </a:solidFill>
              </a:rPr>
              <a:t>Bf</a:t>
            </a:r>
            <a:r>
              <a:rPr lang="de-AT" dirty="0">
                <a:solidFill>
                  <a:schemeClr val="tx1"/>
                </a:solidFill>
              </a:rPr>
              <a:t>: wo a- ah Klientin die wirklich a </a:t>
            </a:r>
            <a:r>
              <a:rPr lang="de-AT" dirty="0" err="1">
                <a:solidFill>
                  <a:schemeClr val="tx1"/>
                </a:solidFill>
              </a:rPr>
              <a:t>Toschn</a:t>
            </a:r>
            <a:r>
              <a:rPr lang="de-AT" dirty="0">
                <a:solidFill>
                  <a:schemeClr val="tx1"/>
                </a:solidFill>
              </a:rPr>
              <a:t> auf mi </a:t>
            </a:r>
            <a:r>
              <a:rPr lang="de-AT" dirty="0" err="1">
                <a:solidFill>
                  <a:schemeClr val="tx1"/>
                </a:solidFill>
              </a:rPr>
              <a:t>worfen</a:t>
            </a:r>
            <a:r>
              <a:rPr lang="de-AT" dirty="0">
                <a:solidFill>
                  <a:schemeClr val="tx1"/>
                </a:solidFill>
              </a:rPr>
              <a:t> hat also voller wo @vül Wut </a:t>
            </a:r>
            <a:r>
              <a:rPr lang="de-AT" dirty="0" err="1">
                <a:solidFill>
                  <a:schemeClr val="tx1"/>
                </a:solidFill>
              </a:rPr>
              <a:t>doa</a:t>
            </a:r>
            <a:r>
              <a:rPr lang="de-AT" dirty="0">
                <a:solidFill>
                  <a:schemeClr val="tx1"/>
                </a:solidFill>
              </a:rPr>
              <a:t> war@ @(.)@ </a:t>
            </a:r>
          </a:p>
          <a:p>
            <a:r>
              <a:rPr lang="de-AT" dirty="0"/>
              <a:t> </a:t>
            </a:r>
          </a:p>
          <a:p>
            <a:endParaRPr lang="de-AT" dirty="0"/>
          </a:p>
          <a:p>
            <a:pPr marL="0" lvl="1" indent="0">
              <a:lnSpc>
                <a:spcPct val="100000"/>
              </a:lnSpc>
              <a:buNone/>
            </a:pPr>
            <a:endParaRPr lang="de-DE" dirty="0">
              <a:solidFill>
                <a:schemeClr val="tx1"/>
              </a:solidFill>
            </a:endParaRPr>
          </a:p>
        </p:txBody>
      </p:sp>
      <p:pic>
        <p:nvPicPr>
          <p:cNvPr id="4" name="Grafik 3" descr="Held weiblich Silhouette">
            <a:extLst>
              <a:ext uri="{FF2B5EF4-FFF2-40B4-BE49-F238E27FC236}">
                <a16:creationId xmlns:a16="http://schemas.microsoft.com/office/drawing/2014/main" id="{0718B84B-1C7F-6186-7D53-F39A06B5E21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406608" y="175187"/>
            <a:ext cx="625829" cy="6258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153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ACADF8-9B63-FA77-7BCA-C5FAA2AE45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863F529-9ACC-D1D9-5972-65FC4290CB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b="1" dirty="0"/>
              <a:t>10. Interpretation Gruppendiskussion</a:t>
            </a:r>
            <a:endParaRPr lang="de-DE" b="1" dirty="0">
              <a:solidFill>
                <a:srgbClr val="7E0000"/>
              </a:solidFill>
            </a:endParaRP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84BD345-4B17-86F5-9076-1D0FA9DD7B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6122" y="1322691"/>
            <a:ext cx="10530486" cy="3664946"/>
          </a:xfrm>
        </p:spPr>
        <p:txBody>
          <a:bodyPr>
            <a:normAutofit fontScale="92500" lnSpcReduction="20000"/>
          </a:bodyPr>
          <a:lstStyle/>
          <a:p>
            <a:pPr marL="358775" lvl="1" indent="-358775">
              <a:lnSpc>
                <a:spcPct val="100000"/>
              </a:lnSpc>
            </a:pPr>
            <a:r>
              <a:rPr lang="de-DE" dirty="0">
                <a:solidFill>
                  <a:schemeClr val="tx1"/>
                </a:solidFill>
              </a:rPr>
              <a:t>Ambivalenzen: </a:t>
            </a:r>
          </a:p>
          <a:p>
            <a:pPr marL="1143000" lvl="1">
              <a:lnSpc>
                <a:spcPct val="90000"/>
              </a:lnSpc>
            </a:pPr>
            <a:r>
              <a:rPr lang="de-DE" dirty="0">
                <a:solidFill>
                  <a:schemeClr val="tx1"/>
                </a:solidFill>
              </a:rPr>
              <a:t>Emotionen in der Beratung versus Emotionen im Team</a:t>
            </a:r>
          </a:p>
          <a:p>
            <a:pPr marL="1143000" lvl="1">
              <a:lnSpc>
                <a:spcPct val="90000"/>
              </a:lnSpc>
            </a:pPr>
            <a:r>
              <a:rPr lang="de-DE" dirty="0">
                <a:solidFill>
                  <a:schemeClr val="tx1"/>
                </a:solidFill>
              </a:rPr>
              <a:t>Geteilte Orientierung nach professionalisiertem Umgang mit Emotionen versus mangelnde Realisierungsfähigkeit (eingeschränktes </a:t>
            </a:r>
            <a:r>
              <a:rPr lang="de-DE" dirty="0" err="1">
                <a:solidFill>
                  <a:schemeClr val="tx1"/>
                </a:solidFill>
              </a:rPr>
              <a:t>Enaktierungspotential</a:t>
            </a:r>
            <a:r>
              <a:rPr lang="de-DE" dirty="0">
                <a:solidFill>
                  <a:schemeClr val="tx1"/>
                </a:solidFill>
              </a:rPr>
              <a:t>)</a:t>
            </a:r>
          </a:p>
          <a:p>
            <a:pPr marL="1143000" lvl="1">
              <a:lnSpc>
                <a:spcPct val="90000"/>
              </a:lnSpc>
            </a:pPr>
            <a:r>
              <a:rPr lang="de-DE" dirty="0">
                <a:solidFill>
                  <a:schemeClr val="tx1"/>
                </a:solidFill>
              </a:rPr>
              <a:t>Beratung als Ort intensiver Emotionen versus Beratung als Ruhepol</a:t>
            </a:r>
          </a:p>
          <a:p>
            <a:pPr marL="358775" lvl="1" indent="-358775">
              <a:lnSpc>
                <a:spcPct val="100000"/>
              </a:lnSpc>
            </a:pPr>
            <a:r>
              <a:rPr lang="de-DE" dirty="0">
                <a:solidFill>
                  <a:schemeClr val="tx1"/>
                </a:solidFill>
              </a:rPr>
              <a:t>Emotionen räumlich und zeitlich strukturiert</a:t>
            </a:r>
          </a:p>
          <a:p>
            <a:pPr marL="1143000" lvl="1">
              <a:lnSpc>
                <a:spcPct val="90000"/>
              </a:lnSpc>
            </a:pPr>
            <a:r>
              <a:rPr lang="de-DE" dirty="0">
                <a:solidFill>
                  <a:schemeClr val="tx1"/>
                </a:solidFill>
              </a:rPr>
              <a:t>Intensive Emotionen „passieren“ die Beraterinnen im Beratungssetting</a:t>
            </a:r>
          </a:p>
          <a:p>
            <a:pPr marL="1143000" lvl="1">
              <a:lnSpc>
                <a:spcPct val="90000"/>
              </a:lnSpc>
            </a:pPr>
            <a:r>
              <a:rPr lang="de-DE" dirty="0">
                <a:solidFill>
                  <a:schemeClr val="tx1"/>
                </a:solidFill>
              </a:rPr>
              <a:t>Bleiben im Beratungssetting und können dort gehalten werden</a:t>
            </a:r>
          </a:p>
          <a:p>
            <a:pPr marL="1143000" lvl="1">
              <a:lnSpc>
                <a:spcPct val="90000"/>
              </a:lnSpc>
            </a:pPr>
            <a:r>
              <a:rPr lang="de-DE" dirty="0">
                <a:solidFill>
                  <a:schemeClr val="tx1"/>
                </a:solidFill>
              </a:rPr>
              <a:t>Zeitlich und räumlich wuchernde Emotionen zwischen Kolleginnen</a:t>
            </a:r>
          </a:p>
          <a:p>
            <a:pPr marL="1143000" lvl="1">
              <a:lnSpc>
                <a:spcPct val="90000"/>
              </a:lnSpc>
            </a:pPr>
            <a:r>
              <a:rPr lang="de-DE" dirty="0">
                <a:solidFill>
                  <a:schemeClr val="tx1"/>
                </a:solidFill>
              </a:rPr>
              <a:t>Haben auch viel mit Konflikt zwischen Beraterinnen und Geschäftsführung bzw. Beratungsarbeit und administrativer Arbeit zu tun</a:t>
            </a:r>
          </a:p>
        </p:txBody>
      </p:sp>
      <p:pic>
        <p:nvPicPr>
          <p:cNvPr id="4" name="Grafik 3" descr="Held weiblich Silhouette">
            <a:extLst>
              <a:ext uri="{FF2B5EF4-FFF2-40B4-BE49-F238E27FC236}">
                <a16:creationId xmlns:a16="http://schemas.microsoft.com/office/drawing/2014/main" id="{02C5320E-AB88-9273-2386-482E60D60A4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406608" y="175187"/>
            <a:ext cx="625829" cy="6258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45041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CDFA1D-E963-4350-83FE-E96C14E99F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744EDEB-80F9-3729-E8D1-D749F053AE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b="1" dirty="0"/>
              <a:t>11. Interpretation Kollektive Erinnerungsarbeit</a:t>
            </a:r>
            <a:endParaRPr lang="de-DE" b="1" dirty="0">
              <a:solidFill>
                <a:srgbClr val="7E0000"/>
              </a:solidFill>
            </a:endParaRPr>
          </a:p>
        </p:txBody>
      </p:sp>
      <p:pic>
        <p:nvPicPr>
          <p:cNvPr id="6" name="Inhaltsplatzhalter 5">
            <a:extLst>
              <a:ext uri="{FF2B5EF4-FFF2-40B4-BE49-F238E27FC236}">
                <a16:creationId xmlns:a16="http://schemas.microsoft.com/office/drawing/2014/main" id="{89D460C8-B019-A475-1509-D41579CA108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2270" y="990954"/>
            <a:ext cx="12059730" cy="3407634"/>
          </a:xfrm>
          <a:prstGeom prst="rect">
            <a:avLst/>
          </a:prstGeom>
        </p:spPr>
      </p:pic>
      <p:pic>
        <p:nvPicPr>
          <p:cNvPr id="4" name="Grafik 3" descr="Held weiblich Silhouette">
            <a:extLst>
              <a:ext uri="{FF2B5EF4-FFF2-40B4-BE49-F238E27FC236}">
                <a16:creationId xmlns:a16="http://schemas.microsoft.com/office/drawing/2014/main" id="{8FEEEA1A-C619-1755-E03F-D9C9AC3568B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1406608" y="175187"/>
            <a:ext cx="625829" cy="625829"/>
          </a:xfrm>
          <a:prstGeom prst="rect">
            <a:avLst/>
          </a:prstGeom>
        </p:spPr>
      </p:pic>
      <p:sp>
        <p:nvSpPr>
          <p:cNvPr id="7" name="Inhaltsplatzhalter 2">
            <a:extLst>
              <a:ext uri="{FF2B5EF4-FFF2-40B4-BE49-F238E27FC236}">
                <a16:creationId xmlns:a16="http://schemas.microsoft.com/office/drawing/2014/main" id="{EDDCCCFB-D672-9742-E167-DC879989F972}"/>
              </a:ext>
            </a:extLst>
          </p:cNvPr>
          <p:cNvSpPr txBox="1">
            <a:spLocks/>
          </p:cNvSpPr>
          <p:nvPr/>
        </p:nvSpPr>
        <p:spPr>
          <a:xfrm>
            <a:off x="876122" y="1322691"/>
            <a:ext cx="10530486" cy="3664946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0" indent="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bg2">
                    <a:lumMod val="50000"/>
                  </a:schemeClr>
                </a:solidFill>
                <a:latin typeface="Cambria" panose="02040503050406030204" pitchFamily="18" charset="0"/>
                <a:ea typeface="+mn-ea"/>
                <a:cs typeface="+mn-cs"/>
              </a:defRPr>
            </a:lvl1pPr>
            <a:lvl2pPr marL="800100" indent="-3429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 baseline="0">
                <a:solidFill>
                  <a:schemeClr val="bg2">
                    <a:lumMod val="50000"/>
                  </a:schemeClr>
                </a:solidFill>
                <a:latin typeface="Cambria" panose="02040503050406030204" pitchFamily="18" charset="0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bg2">
                    <a:lumMod val="50000"/>
                  </a:schemeClr>
                </a:solidFill>
                <a:latin typeface="Cambria" panose="02040503050406030204" pitchFamily="18" charset="0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bg2">
                    <a:lumMod val="50000"/>
                  </a:schemeClr>
                </a:solidFill>
                <a:latin typeface="Cambria" panose="02040503050406030204" pitchFamily="18" charset="0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bg2">
                    <a:lumMod val="50000"/>
                  </a:schemeClr>
                </a:solidFill>
                <a:latin typeface="Cambria" panose="02040503050406030204" pitchFamily="18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58775" lvl="1" indent="-358775">
              <a:lnSpc>
                <a:spcPct val="100000"/>
              </a:lnSpc>
            </a:pPr>
            <a:endParaRPr lang="de-DE" dirty="0">
              <a:solidFill>
                <a:schemeClr val="tx1"/>
              </a:solidFill>
            </a:endParaRPr>
          </a:p>
          <a:p>
            <a:pPr marL="358775" lvl="1" indent="-358775">
              <a:lnSpc>
                <a:spcPct val="100000"/>
              </a:lnSpc>
            </a:pPr>
            <a:endParaRPr lang="de-DE" dirty="0">
              <a:solidFill>
                <a:schemeClr val="tx1"/>
              </a:solidFill>
            </a:endParaRPr>
          </a:p>
          <a:p>
            <a:pPr marL="358775" lvl="1" indent="-358775">
              <a:lnSpc>
                <a:spcPct val="100000"/>
              </a:lnSpc>
            </a:pPr>
            <a:endParaRPr lang="de-DE" dirty="0">
              <a:solidFill>
                <a:schemeClr val="tx1"/>
              </a:solidFill>
            </a:endParaRPr>
          </a:p>
          <a:p>
            <a:pPr marL="358775" lvl="1" indent="-358775">
              <a:lnSpc>
                <a:spcPct val="100000"/>
              </a:lnSpc>
            </a:pPr>
            <a:endParaRPr lang="de-DE" dirty="0">
              <a:solidFill>
                <a:schemeClr val="tx1"/>
              </a:solidFill>
            </a:endParaRPr>
          </a:p>
          <a:p>
            <a:pPr marL="358775" lvl="1" indent="-358775">
              <a:lnSpc>
                <a:spcPct val="100000"/>
              </a:lnSpc>
            </a:pPr>
            <a:endParaRPr lang="de-DE" dirty="0">
              <a:solidFill>
                <a:schemeClr val="tx1"/>
              </a:solidFill>
            </a:endParaRPr>
          </a:p>
          <a:p>
            <a:pPr marL="358775" lvl="1" indent="-358775">
              <a:lnSpc>
                <a:spcPct val="100000"/>
              </a:lnSpc>
            </a:pPr>
            <a:endParaRPr lang="de-DE" dirty="0">
              <a:solidFill>
                <a:schemeClr val="tx1"/>
              </a:solidFill>
            </a:endParaRPr>
          </a:p>
          <a:p>
            <a:pPr marL="358775" lvl="1" indent="-358775">
              <a:lnSpc>
                <a:spcPct val="100000"/>
              </a:lnSpc>
            </a:pPr>
            <a:endParaRPr lang="de-DE" dirty="0">
              <a:solidFill>
                <a:schemeClr val="tx1"/>
              </a:solidFill>
            </a:endParaRPr>
          </a:p>
          <a:p>
            <a:pPr marL="358775" lvl="1" indent="-358775">
              <a:lnSpc>
                <a:spcPct val="100000"/>
              </a:lnSpc>
            </a:pPr>
            <a:endParaRPr lang="de-DE" dirty="0">
              <a:solidFill>
                <a:schemeClr val="tx1"/>
              </a:solidFill>
            </a:endParaRPr>
          </a:p>
          <a:p>
            <a:pPr marL="358775" lvl="1" indent="-358775">
              <a:lnSpc>
                <a:spcPct val="100000"/>
              </a:lnSpc>
            </a:pPr>
            <a:endParaRPr lang="de-DE" dirty="0">
              <a:solidFill>
                <a:schemeClr val="tx1"/>
              </a:solidFill>
            </a:endParaRPr>
          </a:p>
          <a:p>
            <a:pPr marL="358775" lvl="1" indent="-358775">
              <a:lnSpc>
                <a:spcPct val="100000"/>
              </a:lnSpc>
            </a:pPr>
            <a:endParaRPr lang="de-DE" dirty="0">
              <a:solidFill>
                <a:schemeClr val="tx1"/>
              </a:solidFill>
            </a:endParaRPr>
          </a:p>
          <a:p>
            <a:pPr marL="358775" lvl="1" indent="-358775">
              <a:lnSpc>
                <a:spcPct val="100000"/>
              </a:lnSpc>
            </a:pPr>
            <a:endParaRPr lang="de-DE" dirty="0">
              <a:solidFill>
                <a:schemeClr val="tx1"/>
              </a:solidFill>
            </a:endParaRPr>
          </a:p>
          <a:p>
            <a:pPr marL="358775" lvl="1" indent="-358775">
              <a:lnSpc>
                <a:spcPct val="100000"/>
              </a:lnSpc>
            </a:pPr>
            <a:r>
              <a:rPr lang="de-DE" dirty="0">
                <a:solidFill>
                  <a:schemeClr val="tx1"/>
                </a:solidFill>
              </a:rPr>
              <a:t>Beraterinnen zwischen ausgelöschter und omnipotenter Subjektivität: Subjekt der Sorge? </a:t>
            </a:r>
          </a:p>
        </p:txBody>
      </p:sp>
    </p:spTree>
    <p:extLst>
      <p:ext uri="{BB962C8B-B14F-4D97-AF65-F5344CB8AC3E}">
        <p14:creationId xmlns:p14="http://schemas.microsoft.com/office/powerpoint/2010/main" val="262307717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68929F-2427-8D5A-8B36-5A7FBA0EEC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EA6FF97-6026-C0EB-84BB-6503A0D4B1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b="1" dirty="0"/>
              <a:t>12. Abschluss: Consciousness-Raising in CPAR</a:t>
            </a:r>
            <a:endParaRPr lang="de-DE" b="1" dirty="0">
              <a:solidFill>
                <a:srgbClr val="7E0000"/>
              </a:solidFill>
            </a:endParaRP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74F6A9C-6095-D63B-E426-31C900E64D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6122" y="1322691"/>
            <a:ext cx="10530486" cy="3664946"/>
          </a:xfrm>
        </p:spPr>
        <p:txBody>
          <a:bodyPr>
            <a:normAutofit/>
          </a:bodyPr>
          <a:lstStyle/>
          <a:p>
            <a:pPr marL="358775" lvl="1" indent="-358775">
              <a:lnSpc>
                <a:spcPct val="100000"/>
              </a:lnSpc>
            </a:pPr>
            <a:r>
              <a:rPr lang="de-DE" dirty="0">
                <a:solidFill>
                  <a:schemeClr val="tx1"/>
                </a:solidFill>
              </a:rPr>
              <a:t>CPAR und Consciousness-Raising: 4-stufiges Modell (</a:t>
            </a:r>
            <a:r>
              <a:rPr lang="de-DE" dirty="0" err="1">
                <a:solidFill>
                  <a:schemeClr val="tx1"/>
                </a:solidFill>
              </a:rPr>
              <a:t>Sankofa</a:t>
            </a:r>
            <a:r>
              <a:rPr lang="de-DE" dirty="0">
                <a:solidFill>
                  <a:schemeClr val="tx1"/>
                </a:solidFill>
              </a:rPr>
              <a:t>)</a:t>
            </a:r>
          </a:p>
          <a:p>
            <a:pPr marL="1257300" lvl="1" indent="-457200">
              <a:lnSpc>
                <a:spcPct val="70000"/>
              </a:lnSpc>
              <a:buFont typeface="+mj-lt"/>
              <a:buAutoNum type="arabicPeriod"/>
            </a:pPr>
            <a:r>
              <a:rPr lang="de-AT" sz="2200" dirty="0">
                <a:solidFill>
                  <a:schemeClr val="tx1"/>
                </a:solidFill>
              </a:rPr>
              <a:t>Vorbereitung (Annahmen, Ziele, Gruppenzusammensetzung), </a:t>
            </a:r>
          </a:p>
          <a:p>
            <a:pPr marL="1257300" lvl="1" indent="-457200">
              <a:lnSpc>
                <a:spcPct val="70000"/>
              </a:lnSpc>
              <a:buFont typeface="+mj-lt"/>
              <a:buAutoNum type="arabicPeriod"/>
            </a:pPr>
            <a:r>
              <a:rPr lang="de-AT" sz="2200" dirty="0">
                <a:solidFill>
                  <a:schemeClr val="tx1"/>
                </a:solidFill>
              </a:rPr>
              <a:t>Organisation (</a:t>
            </a:r>
            <a:r>
              <a:rPr lang="de-AT" sz="2200" dirty="0" err="1">
                <a:solidFill>
                  <a:schemeClr val="tx1"/>
                </a:solidFill>
              </a:rPr>
              <a:t>Governance</a:t>
            </a:r>
            <a:r>
              <a:rPr lang="de-AT" sz="2200" dirty="0">
                <a:solidFill>
                  <a:schemeClr val="tx1"/>
                </a:solidFill>
              </a:rPr>
              <a:t>, Umgebung, Regeln, Sitzungsstruktur), </a:t>
            </a:r>
          </a:p>
          <a:p>
            <a:pPr marL="1257300" lvl="1" indent="-457200">
              <a:lnSpc>
                <a:spcPct val="70000"/>
              </a:lnSpc>
              <a:buFont typeface="+mj-lt"/>
              <a:buAutoNum type="arabicPeriod"/>
            </a:pPr>
            <a:r>
              <a:rPr lang="de-AT" sz="2200" dirty="0">
                <a:solidFill>
                  <a:schemeClr val="tx1"/>
                </a:solidFill>
              </a:rPr>
              <a:t>Durchführung (Aktivitäten, Datenerhebung, Analyse) und</a:t>
            </a:r>
          </a:p>
          <a:p>
            <a:pPr marL="1257300" lvl="1" indent="-457200">
              <a:lnSpc>
                <a:spcPct val="70000"/>
              </a:lnSpc>
              <a:buFont typeface="+mj-lt"/>
              <a:buAutoNum type="arabicPeriod"/>
            </a:pPr>
            <a:r>
              <a:rPr lang="de-AT" sz="2200" dirty="0">
                <a:solidFill>
                  <a:schemeClr val="tx1"/>
                </a:solidFill>
              </a:rPr>
              <a:t>Nachbereitung (Evaluation, Übergangsplanung). </a:t>
            </a:r>
          </a:p>
          <a:p>
            <a:pPr marL="358775" lvl="1" indent="-358775">
              <a:lnSpc>
                <a:spcPct val="100000"/>
              </a:lnSpc>
            </a:pPr>
            <a:r>
              <a:rPr lang="de-AT" sz="2200" dirty="0">
                <a:solidFill>
                  <a:schemeClr val="tx1"/>
                </a:solidFill>
              </a:rPr>
              <a:t>Orientie</a:t>
            </a:r>
            <a:r>
              <a:rPr lang="de-AT" dirty="0">
                <a:solidFill>
                  <a:schemeClr val="tx1"/>
                </a:solidFill>
              </a:rPr>
              <a:t>rung an feministischem Consciousness-Raising (z.B. </a:t>
            </a:r>
            <a:r>
              <a:rPr lang="de-AT" dirty="0" err="1">
                <a:solidFill>
                  <a:schemeClr val="tx1"/>
                </a:solidFill>
              </a:rPr>
              <a:t>Sarachild</a:t>
            </a:r>
            <a:r>
              <a:rPr lang="de-AT" dirty="0">
                <a:solidFill>
                  <a:schemeClr val="tx1"/>
                </a:solidFill>
              </a:rPr>
              <a:t>)</a:t>
            </a:r>
          </a:p>
          <a:p>
            <a:pPr marL="1257300" lvl="1" indent="-457200">
              <a:lnSpc>
                <a:spcPct val="70000"/>
              </a:lnSpc>
              <a:buFont typeface="+mj-lt"/>
              <a:buAutoNum type="arabicPeriod"/>
            </a:pPr>
            <a:r>
              <a:rPr lang="de-AT" sz="2200" dirty="0">
                <a:solidFill>
                  <a:schemeClr val="tx1"/>
                </a:solidFill>
              </a:rPr>
              <a:t>Teilen von Erfahrungen</a:t>
            </a:r>
          </a:p>
          <a:p>
            <a:pPr marL="1257300" lvl="1" indent="-457200">
              <a:lnSpc>
                <a:spcPct val="70000"/>
              </a:lnSpc>
              <a:buFont typeface="+mj-lt"/>
              <a:buAutoNum type="arabicPeriod"/>
            </a:pPr>
            <a:r>
              <a:rPr lang="de-AT" sz="2200" dirty="0">
                <a:solidFill>
                  <a:schemeClr val="tx1"/>
                </a:solidFill>
              </a:rPr>
              <a:t>Identifizieren geteilter Erfahrungen</a:t>
            </a:r>
          </a:p>
          <a:p>
            <a:pPr marL="1257300" lvl="1" indent="-457200">
              <a:lnSpc>
                <a:spcPct val="70000"/>
              </a:lnSpc>
              <a:buFont typeface="+mj-lt"/>
              <a:buAutoNum type="arabicPeriod"/>
            </a:pPr>
            <a:r>
              <a:rPr lang="de-AT" sz="2200" dirty="0">
                <a:solidFill>
                  <a:schemeClr val="tx1"/>
                </a:solidFill>
              </a:rPr>
              <a:t>Analyse der sozialen Ursprünge und Bedingungen der eigenen Unterdrückung</a:t>
            </a:r>
          </a:p>
          <a:p>
            <a:pPr marL="1257300" lvl="1" indent="-457200">
              <a:lnSpc>
                <a:spcPct val="70000"/>
              </a:lnSpc>
              <a:buFont typeface="+mj-lt"/>
              <a:buAutoNum type="arabicPeriod"/>
            </a:pPr>
            <a:r>
              <a:rPr lang="de-AT" sz="2200" dirty="0">
                <a:solidFill>
                  <a:schemeClr val="tx1"/>
                </a:solidFill>
              </a:rPr>
              <a:t>Politische Aktion und Organisation</a:t>
            </a:r>
          </a:p>
        </p:txBody>
      </p:sp>
      <p:pic>
        <p:nvPicPr>
          <p:cNvPr id="4" name="Grafik 3" descr="Held weiblich Silhouette">
            <a:extLst>
              <a:ext uri="{FF2B5EF4-FFF2-40B4-BE49-F238E27FC236}">
                <a16:creationId xmlns:a16="http://schemas.microsoft.com/office/drawing/2014/main" id="{C4679076-0084-DEBF-1854-71D019998DA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406608" y="175187"/>
            <a:ext cx="625829" cy="6258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309873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175CCC-F652-4B75-5BCA-32B9299CC7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323E2A3-4F33-6AF4-F48A-2BFC7999DA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b="1" dirty="0"/>
              <a:t>13. Abschluss: Hermeneutik der </a:t>
            </a:r>
            <a:r>
              <a:rPr lang="de-DE" b="1" dirty="0" err="1"/>
              <a:t>Demystifizierung</a:t>
            </a:r>
            <a:r>
              <a:rPr lang="de-DE" b="1" dirty="0"/>
              <a:t> in drei Forschungsphasen</a:t>
            </a:r>
            <a:endParaRPr lang="de-DE" b="1" dirty="0">
              <a:solidFill>
                <a:srgbClr val="7E0000"/>
              </a:solidFill>
            </a:endParaRP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AE61953-7002-4252-129A-6D6942700A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6122" y="1322691"/>
            <a:ext cx="10530486" cy="3664946"/>
          </a:xfrm>
        </p:spPr>
        <p:txBody>
          <a:bodyPr>
            <a:normAutofit lnSpcReduction="10000"/>
          </a:bodyPr>
          <a:lstStyle/>
          <a:p>
            <a:pPr marL="358775" lvl="1" indent="-358775">
              <a:lnSpc>
                <a:spcPct val="100000"/>
              </a:lnSpc>
            </a:pPr>
            <a:r>
              <a:rPr lang="de-DE" dirty="0">
                <a:solidFill>
                  <a:schemeClr val="tx1"/>
                </a:solidFill>
              </a:rPr>
              <a:t>Vorbereitungsphase</a:t>
            </a:r>
          </a:p>
          <a:p>
            <a:pPr marL="1257300" lvl="1" indent="-457200">
              <a:lnSpc>
                <a:spcPct val="70000"/>
              </a:lnSpc>
            </a:pPr>
            <a:r>
              <a:rPr lang="de-AT" sz="2200" dirty="0">
                <a:solidFill>
                  <a:schemeClr val="tx1"/>
                </a:solidFill>
              </a:rPr>
              <a:t>Universitätsforscherinnen nutzen eigene historische Forschungen zur Geschichte von Frauenberatungsstellen in Diskussionen um Fragestellung</a:t>
            </a:r>
          </a:p>
          <a:p>
            <a:pPr marL="358775" lvl="1" indent="-358775">
              <a:lnSpc>
                <a:spcPct val="100000"/>
              </a:lnSpc>
            </a:pPr>
            <a:r>
              <a:rPr lang="de-AT" dirty="0">
                <a:solidFill>
                  <a:schemeClr val="tx1"/>
                </a:solidFill>
              </a:rPr>
              <a:t>Durchführungsphase</a:t>
            </a:r>
          </a:p>
          <a:p>
            <a:pPr marL="1257300" lvl="1" indent="-457200">
              <a:lnSpc>
                <a:spcPct val="70000"/>
              </a:lnSpc>
            </a:pPr>
            <a:r>
              <a:rPr lang="de-AT" sz="2200" dirty="0">
                <a:solidFill>
                  <a:schemeClr val="tx1"/>
                </a:solidFill>
              </a:rPr>
              <a:t>Qualitative Methoden mit Hermeneutik der </a:t>
            </a:r>
            <a:r>
              <a:rPr lang="de-AT" sz="2200" dirty="0" err="1">
                <a:solidFill>
                  <a:schemeClr val="tx1"/>
                </a:solidFill>
              </a:rPr>
              <a:t>Demystifizierung</a:t>
            </a:r>
            <a:r>
              <a:rPr lang="de-AT" sz="2200" dirty="0">
                <a:solidFill>
                  <a:schemeClr val="tx1"/>
                </a:solidFill>
              </a:rPr>
              <a:t>: Kollektive Erinnerungsarbeit und dokumentarische Methode</a:t>
            </a:r>
          </a:p>
          <a:p>
            <a:pPr marL="1257300" lvl="1" indent="-457200">
              <a:lnSpc>
                <a:spcPct val="70000"/>
              </a:lnSpc>
            </a:pPr>
            <a:r>
              <a:rPr lang="de-AT" sz="2200" dirty="0">
                <a:solidFill>
                  <a:schemeClr val="tx1"/>
                </a:solidFill>
              </a:rPr>
              <a:t>Kontextualisierung der Ergebnisse durch historische Analysen des bezahlten Care-Sektors</a:t>
            </a:r>
          </a:p>
          <a:p>
            <a:pPr marL="1257300" lvl="1" indent="-457200">
              <a:lnSpc>
                <a:spcPct val="70000"/>
              </a:lnSpc>
            </a:pPr>
            <a:r>
              <a:rPr lang="de-AT" sz="2200" dirty="0">
                <a:solidFill>
                  <a:schemeClr val="tx1"/>
                </a:solidFill>
              </a:rPr>
              <a:t>Theoretische Analysen von </a:t>
            </a:r>
            <a:r>
              <a:rPr lang="de-AT" sz="2200" dirty="0" err="1">
                <a:solidFill>
                  <a:schemeClr val="tx1"/>
                </a:solidFill>
              </a:rPr>
              <a:t>NGOisierung</a:t>
            </a:r>
            <a:r>
              <a:rPr lang="de-AT" sz="2200" dirty="0">
                <a:solidFill>
                  <a:schemeClr val="tx1"/>
                </a:solidFill>
              </a:rPr>
              <a:t> und Sorgearbeit</a:t>
            </a:r>
          </a:p>
          <a:p>
            <a:pPr marL="358775" lvl="1" indent="-358775">
              <a:lnSpc>
                <a:spcPct val="100000"/>
              </a:lnSpc>
            </a:pPr>
            <a:r>
              <a:rPr lang="de-AT" dirty="0">
                <a:solidFill>
                  <a:schemeClr val="tx1"/>
                </a:solidFill>
              </a:rPr>
              <a:t>Nachbereitung</a:t>
            </a:r>
          </a:p>
          <a:p>
            <a:pPr marL="1257300" lvl="1" indent="-457200">
              <a:lnSpc>
                <a:spcPct val="80000"/>
              </a:lnSpc>
            </a:pPr>
            <a:r>
              <a:rPr lang="de-AT" sz="2200" dirty="0">
                <a:solidFill>
                  <a:schemeClr val="tx1"/>
                </a:solidFill>
              </a:rPr>
              <a:t>Workshops mit Arbeiterkammer</a:t>
            </a:r>
          </a:p>
          <a:p>
            <a:pPr marL="1257300" lvl="1" indent="-457200">
              <a:lnSpc>
                <a:spcPct val="80000"/>
              </a:lnSpc>
            </a:pPr>
            <a:r>
              <a:rPr lang="de-AT" sz="2200" dirty="0">
                <a:solidFill>
                  <a:schemeClr val="tx1"/>
                </a:solidFill>
              </a:rPr>
              <a:t>Nachfolgeprojekt mit Leitfaden für Fördergeber</a:t>
            </a:r>
          </a:p>
        </p:txBody>
      </p:sp>
      <p:pic>
        <p:nvPicPr>
          <p:cNvPr id="4" name="Grafik 3" descr="Held weiblich Silhouette">
            <a:extLst>
              <a:ext uri="{FF2B5EF4-FFF2-40B4-BE49-F238E27FC236}">
                <a16:creationId xmlns:a16="http://schemas.microsoft.com/office/drawing/2014/main" id="{39CD6135-1AFF-5FF4-0BFF-55BAA857DAA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406608" y="175187"/>
            <a:ext cx="625829" cy="6258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465826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7878DE-59E9-FF5E-04D4-C2EEFF5B13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78F947D-0B58-A8FC-FE65-1403CC629C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b="1" dirty="0"/>
              <a:t>14. Leitfragen zur Kombination von CPAR und </a:t>
            </a:r>
            <a:r>
              <a:rPr lang="de-DE" b="1" dirty="0" err="1"/>
              <a:t>Hermeneutiken</a:t>
            </a:r>
            <a:r>
              <a:rPr lang="de-DE" b="1" dirty="0"/>
              <a:t> der </a:t>
            </a:r>
            <a:r>
              <a:rPr lang="de-DE" b="1" dirty="0" err="1"/>
              <a:t>Demystifizierung</a:t>
            </a:r>
            <a:endParaRPr lang="de-DE" b="1" dirty="0">
              <a:solidFill>
                <a:srgbClr val="7E0000"/>
              </a:solidFill>
            </a:endParaRP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FC5BF9A-AD15-BDA7-679D-873A9619FC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6122" y="1322691"/>
            <a:ext cx="10530486" cy="3664946"/>
          </a:xfrm>
        </p:spPr>
        <p:txBody>
          <a:bodyPr>
            <a:normAutofit fontScale="92500" lnSpcReduction="10000"/>
          </a:bodyPr>
          <a:lstStyle/>
          <a:p>
            <a:pPr marL="358775" lvl="1" indent="-358775">
              <a:lnSpc>
                <a:spcPct val="100000"/>
              </a:lnSpc>
            </a:pPr>
            <a:r>
              <a:rPr lang="de-AT" sz="2200" dirty="0">
                <a:solidFill>
                  <a:schemeClr val="tx1"/>
                </a:solidFill>
              </a:rPr>
              <a:t>Wann? </a:t>
            </a:r>
          </a:p>
          <a:p>
            <a:pPr marL="1257300" lvl="1" indent="-457200">
              <a:lnSpc>
                <a:spcPct val="70000"/>
              </a:lnSpc>
            </a:pPr>
            <a:r>
              <a:rPr lang="de-AT" sz="2200" dirty="0">
                <a:solidFill>
                  <a:schemeClr val="tx1"/>
                </a:solidFill>
              </a:rPr>
              <a:t>Methoden mit </a:t>
            </a:r>
            <a:r>
              <a:rPr lang="de-AT" sz="2200" dirty="0" err="1">
                <a:solidFill>
                  <a:schemeClr val="tx1"/>
                </a:solidFill>
              </a:rPr>
              <a:t>Hermeneutiken</a:t>
            </a:r>
            <a:r>
              <a:rPr lang="de-AT" sz="2200" dirty="0">
                <a:solidFill>
                  <a:schemeClr val="tx1"/>
                </a:solidFill>
              </a:rPr>
              <a:t> der </a:t>
            </a:r>
            <a:r>
              <a:rPr lang="de-AT" sz="2200" dirty="0" err="1">
                <a:solidFill>
                  <a:schemeClr val="tx1"/>
                </a:solidFill>
              </a:rPr>
              <a:t>Demystifizierung</a:t>
            </a:r>
            <a:r>
              <a:rPr lang="de-AT" sz="2200" dirty="0">
                <a:solidFill>
                  <a:schemeClr val="tx1"/>
                </a:solidFill>
              </a:rPr>
              <a:t> v.a. in der Durchführungsphase</a:t>
            </a:r>
          </a:p>
          <a:p>
            <a:pPr marL="358775" lvl="1" indent="-358775">
              <a:lnSpc>
                <a:spcPct val="100000"/>
              </a:lnSpc>
            </a:pPr>
            <a:r>
              <a:rPr lang="de-AT" sz="2200" dirty="0">
                <a:solidFill>
                  <a:schemeClr val="tx1"/>
                </a:solidFill>
              </a:rPr>
              <a:t>Wer? </a:t>
            </a:r>
          </a:p>
          <a:p>
            <a:pPr marL="1257300" lvl="1" indent="-457200">
              <a:lnSpc>
                <a:spcPct val="70000"/>
              </a:lnSpc>
            </a:pPr>
            <a:r>
              <a:rPr lang="de-AT" sz="2200" dirty="0">
                <a:solidFill>
                  <a:schemeClr val="tx1"/>
                </a:solidFill>
              </a:rPr>
              <a:t>Soziale Positionierung, Aufteilung der Verantwortlichkeiten und Interpretationshoheit</a:t>
            </a:r>
          </a:p>
          <a:p>
            <a:pPr marL="358775" lvl="1" indent="-358775">
              <a:lnSpc>
                <a:spcPct val="100000"/>
              </a:lnSpc>
            </a:pPr>
            <a:r>
              <a:rPr lang="de-AT" sz="2200" dirty="0">
                <a:solidFill>
                  <a:schemeClr val="tx1"/>
                </a:solidFill>
              </a:rPr>
              <a:t>Wie? </a:t>
            </a:r>
          </a:p>
          <a:p>
            <a:pPr marL="1257300" lvl="1" indent="-457200">
              <a:lnSpc>
                <a:spcPct val="80000"/>
              </a:lnSpc>
            </a:pPr>
            <a:r>
              <a:rPr lang="de-AT" sz="2200" dirty="0">
                <a:solidFill>
                  <a:schemeClr val="tx1"/>
                </a:solidFill>
              </a:rPr>
              <a:t>Wissenschaftliche Methoden: Bewusstseinsbildung bleibt beschränkt auf Analysefokus der Methoden </a:t>
            </a:r>
          </a:p>
          <a:p>
            <a:pPr marL="1257300" lvl="1" indent="-457200">
              <a:lnSpc>
                <a:spcPct val="80000"/>
              </a:lnSpc>
            </a:pPr>
            <a:r>
              <a:rPr lang="de-AT" sz="2200" dirty="0">
                <a:solidFill>
                  <a:schemeClr val="tx1"/>
                </a:solidFill>
              </a:rPr>
              <a:t>Subjektivierung &amp; restriktive Handlungsfähigkeit bei kollektiver Erinnerungsarbeit</a:t>
            </a:r>
          </a:p>
          <a:p>
            <a:pPr marL="1257300" lvl="1" indent="-457200">
              <a:lnSpc>
                <a:spcPct val="80000"/>
              </a:lnSpc>
            </a:pPr>
            <a:r>
              <a:rPr lang="de-AT" sz="2200" dirty="0">
                <a:solidFill>
                  <a:schemeClr val="tx1"/>
                </a:solidFill>
              </a:rPr>
              <a:t>geteilte Handlungsorientierungen, fehlende </a:t>
            </a:r>
            <a:r>
              <a:rPr lang="de-AT" sz="2200" dirty="0" err="1">
                <a:solidFill>
                  <a:schemeClr val="tx1"/>
                </a:solidFill>
              </a:rPr>
              <a:t>Enaktierungspotentiale</a:t>
            </a:r>
            <a:r>
              <a:rPr lang="de-AT" sz="2200" dirty="0">
                <a:solidFill>
                  <a:schemeClr val="tx1"/>
                </a:solidFill>
              </a:rPr>
              <a:t> &amp; Orientierungsdilemmata bei dokumentarischer Methode	</a:t>
            </a:r>
          </a:p>
          <a:p>
            <a:pPr marL="1257300" lvl="1" indent="-457200">
              <a:lnSpc>
                <a:spcPct val="80000"/>
              </a:lnSpc>
            </a:pPr>
            <a:r>
              <a:rPr lang="de-AT" sz="2200" dirty="0">
                <a:solidFill>
                  <a:schemeClr val="tx1"/>
                </a:solidFill>
              </a:rPr>
              <a:t>Theoretische und historische Analysen helfen um Ideologien zu dekonstruieren und Bewusstsein für soziale Bedingungen zu vertiefen </a:t>
            </a:r>
          </a:p>
          <a:p>
            <a:pPr marL="358775" lvl="1" indent="-358775">
              <a:lnSpc>
                <a:spcPct val="100000"/>
              </a:lnSpc>
            </a:pPr>
            <a:endParaRPr lang="de-AT" sz="2200" dirty="0">
              <a:solidFill>
                <a:schemeClr val="tx1"/>
              </a:solidFill>
            </a:endParaRPr>
          </a:p>
        </p:txBody>
      </p:sp>
      <p:pic>
        <p:nvPicPr>
          <p:cNvPr id="4" name="Grafik 3" descr="Held weiblich Silhouette">
            <a:extLst>
              <a:ext uri="{FF2B5EF4-FFF2-40B4-BE49-F238E27FC236}">
                <a16:creationId xmlns:a16="http://schemas.microsoft.com/office/drawing/2014/main" id="{D726E3AC-1B8C-0BDC-6639-64FE2414183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406608" y="175187"/>
            <a:ext cx="625829" cy="6258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22442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b="1" dirty="0">
                <a:solidFill>
                  <a:srgbClr val="7E0000"/>
                </a:solidFill>
              </a:rPr>
              <a:t>1. Einleitung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876122" y="1322691"/>
            <a:ext cx="10530486" cy="3664946"/>
          </a:xfrm>
        </p:spPr>
        <p:txBody>
          <a:bodyPr>
            <a:normAutofit fontScale="92500" lnSpcReduction="100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000" dirty="0">
                <a:solidFill>
                  <a:schemeClr val="tx1"/>
                </a:solidFill>
              </a:rPr>
              <a:t>Kritisch partizipative Aktionsforschung CPAR und Consciousness-Raising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000" dirty="0">
                <a:solidFill>
                  <a:schemeClr val="tx1"/>
                </a:solidFill>
              </a:rPr>
              <a:t>Bewusstseinsbildung über </a:t>
            </a:r>
            <a:r>
              <a:rPr lang="de-DE" sz="2000" dirty="0" err="1">
                <a:solidFill>
                  <a:schemeClr val="tx1"/>
                </a:solidFill>
              </a:rPr>
              <a:t>Hermeneutiken</a:t>
            </a:r>
            <a:r>
              <a:rPr lang="de-DE" sz="2000" dirty="0">
                <a:solidFill>
                  <a:schemeClr val="tx1"/>
                </a:solidFill>
              </a:rPr>
              <a:t> der </a:t>
            </a:r>
            <a:r>
              <a:rPr lang="de-DE" sz="2000" dirty="0" err="1">
                <a:solidFill>
                  <a:schemeClr val="tx1"/>
                </a:solidFill>
              </a:rPr>
              <a:t>Demystifizierung</a:t>
            </a:r>
            <a:r>
              <a:rPr lang="de-DE" sz="2000" dirty="0">
                <a:solidFill>
                  <a:schemeClr val="tx1"/>
                </a:solidFill>
              </a:rPr>
              <a:t>: Dekodieren latenter Strukturen und Bedeutungsebenen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000" dirty="0">
                <a:solidFill>
                  <a:schemeClr val="tx1"/>
                </a:solidFill>
              </a:rPr>
              <a:t>Kombination CPAR und Hermeneutik der </a:t>
            </a:r>
            <a:r>
              <a:rPr lang="de-DE" sz="2000" dirty="0" err="1">
                <a:solidFill>
                  <a:schemeClr val="tx1"/>
                </a:solidFill>
              </a:rPr>
              <a:t>Demystifizierung</a:t>
            </a:r>
            <a:endParaRPr lang="de-DE" sz="2000" dirty="0">
              <a:solidFill>
                <a:schemeClr val="tx1"/>
              </a:solidFill>
            </a:endParaRPr>
          </a:p>
          <a:p>
            <a:pPr marL="1143000" lvl="1"/>
            <a:r>
              <a:rPr lang="de-DE" sz="2000" dirty="0">
                <a:solidFill>
                  <a:schemeClr val="tx1"/>
                </a:solidFill>
              </a:rPr>
              <a:t>Kollektive Erinnerungsarbeit: In der Methode angelegt</a:t>
            </a:r>
          </a:p>
          <a:p>
            <a:pPr marL="1143000" lvl="1"/>
            <a:r>
              <a:rPr lang="de-DE" sz="2000" dirty="0">
                <a:solidFill>
                  <a:schemeClr val="tx1"/>
                </a:solidFill>
              </a:rPr>
              <a:t>Dokumentarische Methode: umstritten</a:t>
            </a:r>
          </a:p>
          <a:p>
            <a:pPr marL="342900" lvl="1">
              <a:spcBef>
                <a:spcPts val="1000"/>
              </a:spcBef>
            </a:pPr>
            <a:r>
              <a:rPr lang="de-DE" sz="2000" dirty="0">
                <a:solidFill>
                  <a:schemeClr val="tx1"/>
                </a:solidFill>
              </a:rPr>
              <a:t>Beispiel: Feministisches CPAR Projekt mit Beraterinnen aus Wiener Frauenberatungsstellen</a:t>
            </a:r>
          </a:p>
          <a:p>
            <a:pPr marL="342900" lvl="1">
              <a:spcBef>
                <a:spcPts val="1000"/>
              </a:spcBef>
            </a:pPr>
            <a:r>
              <a:rPr lang="de-DE" sz="2000" dirty="0">
                <a:solidFill>
                  <a:schemeClr val="tx1"/>
                </a:solidFill>
              </a:rPr>
              <a:t>Frage: Wie erleben und navigieren Frauenberaterinnen die emotionalen Widersprüche in ihrer Arbeit?</a:t>
            </a:r>
          </a:p>
        </p:txBody>
      </p:sp>
      <p:pic>
        <p:nvPicPr>
          <p:cNvPr id="4" name="Grafik 3" descr="Held weiblich Silhouette">
            <a:extLst>
              <a:ext uri="{FF2B5EF4-FFF2-40B4-BE49-F238E27FC236}">
                <a16:creationId xmlns:a16="http://schemas.microsoft.com/office/drawing/2014/main" id="{78BC10BB-1FDC-5668-F866-D0C0DE57B9E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406608" y="175187"/>
            <a:ext cx="625829" cy="6258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01945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8E8087-D512-B785-D06D-200C8A89FB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0725CD5-4A8D-960C-AE9B-6D17BFDDBE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b="1" dirty="0"/>
              <a:t>2. Projekt „The Psychological </a:t>
            </a:r>
            <a:r>
              <a:rPr lang="de-DE" b="1" dirty="0" err="1"/>
              <a:t>is</a:t>
            </a:r>
            <a:r>
              <a:rPr lang="de-DE" b="1" dirty="0"/>
              <a:t> </a:t>
            </a:r>
            <a:r>
              <a:rPr lang="de-DE" b="1" dirty="0" err="1"/>
              <a:t>Participatory</a:t>
            </a:r>
            <a:r>
              <a:rPr lang="de-DE" b="1" dirty="0"/>
              <a:t>“</a:t>
            </a:r>
            <a:endParaRPr lang="de-DE" b="1" dirty="0">
              <a:solidFill>
                <a:srgbClr val="7E0000"/>
              </a:solidFill>
            </a:endParaRP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85DE4B2-618F-AEDF-DB13-69719541E0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6122" y="1322691"/>
            <a:ext cx="10530486" cy="3664946"/>
          </a:xfrm>
        </p:spPr>
        <p:txBody>
          <a:bodyPr>
            <a:normAutofit/>
          </a:bodyPr>
          <a:lstStyle/>
          <a:p>
            <a:pPr marL="358775" lvl="1" indent="-358775">
              <a:lnSpc>
                <a:spcPct val="100000"/>
              </a:lnSpc>
            </a:pPr>
            <a:r>
              <a:rPr lang="de-DE" dirty="0">
                <a:solidFill>
                  <a:schemeClr val="tx1"/>
                </a:solidFill>
              </a:rPr>
              <a:t>Drei Praxisforscherinnen aus zwei Wiener Frauenberatungsstellen (Frauen* beraten Frauen* und Peregrina)</a:t>
            </a:r>
          </a:p>
          <a:p>
            <a:pPr marL="358775" lvl="1" indent="-358775">
              <a:lnSpc>
                <a:spcPct val="100000"/>
              </a:lnSpc>
            </a:pPr>
            <a:r>
              <a:rPr lang="de-DE" dirty="0">
                <a:solidFill>
                  <a:schemeClr val="tx1"/>
                </a:solidFill>
              </a:rPr>
              <a:t>Kontext: Frauenberatungsstellen in den frühen 1980er Jahren gegründet, seither Prozesse der </a:t>
            </a:r>
            <a:r>
              <a:rPr lang="de-DE" dirty="0" err="1">
                <a:solidFill>
                  <a:schemeClr val="tx1"/>
                </a:solidFill>
              </a:rPr>
              <a:t>NGOisierung</a:t>
            </a:r>
            <a:r>
              <a:rPr lang="de-DE" dirty="0">
                <a:solidFill>
                  <a:schemeClr val="tx1"/>
                </a:solidFill>
              </a:rPr>
              <a:t> (Institutionalisierung, Bürokratisierung, Professionalisierung)</a:t>
            </a:r>
          </a:p>
        </p:txBody>
      </p:sp>
      <p:pic>
        <p:nvPicPr>
          <p:cNvPr id="4" name="Grafik 3" descr="Held weiblich Silhouette">
            <a:extLst>
              <a:ext uri="{FF2B5EF4-FFF2-40B4-BE49-F238E27FC236}">
                <a16:creationId xmlns:a16="http://schemas.microsoft.com/office/drawing/2014/main" id="{7B1CB2AF-A780-A2E1-5DEF-A7829435474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406608" y="175187"/>
            <a:ext cx="625829" cy="6258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66398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2E04AF-EA43-EFFB-5AB2-C681EDA48E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861A77B-317D-136D-332B-400FD3245B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b="1" dirty="0"/>
              <a:t>3. Stationen des CPAR Projekts (adaptiert von Unger, 2013)</a:t>
            </a:r>
            <a:endParaRPr lang="de-DE" b="1" dirty="0">
              <a:solidFill>
                <a:srgbClr val="7E0000"/>
              </a:solidFill>
            </a:endParaRPr>
          </a:p>
        </p:txBody>
      </p:sp>
      <p:pic>
        <p:nvPicPr>
          <p:cNvPr id="4" name="Grafik 3" descr="Held weiblich Silhouette">
            <a:extLst>
              <a:ext uri="{FF2B5EF4-FFF2-40B4-BE49-F238E27FC236}">
                <a16:creationId xmlns:a16="http://schemas.microsoft.com/office/drawing/2014/main" id="{10B8DB1F-2924-F866-26A5-BC49140C098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406608" y="175187"/>
            <a:ext cx="625829" cy="625829"/>
          </a:xfrm>
          <a:prstGeom prst="rect">
            <a:avLst/>
          </a:prstGeom>
        </p:spPr>
      </p:pic>
      <p:graphicFrame>
        <p:nvGraphicFramePr>
          <p:cNvPr id="5" name="Inhaltsplatzhalter 4">
            <a:extLst>
              <a:ext uri="{FF2B5EF4-FFF2-40B4-BE49-F238E27FC236}">
                <a16:creationId xmlns:a16="http://schemas.microsoft.com/office/drawing/2014/main" id="{07877BE4-A2F2-981D-E862-8ACB117984A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20190483"/>
              </p:ext>
            </p:extLst>
          </p:nvPr>
        </p:nvGraphicFramePr>
        <p:xfrm>
          <a:off x="1" y="1180892"/>
          <a:ext cx="12191999" cy="540546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01208">
                  <a:extLst>
                    <a:ext uri="{9D8B030D-6E8A-4147-A177-3AD203B41FA5}">
                      <a16:colId xmlns:a16="http://schemas.microsoft.com/office/drawing/2014/main" val="2150314492"/>
                    </a:ext>
                  </a:extLst>
                </a:gridCol>
                <a:gridCol w="1630502">
                  <a:extLst>
                    <a:ext uri="{9D8B030D-6E8A-4147-A177-3AD203B41FA5}">
                      <a16:colId xmlns:a16="http://schemas.microsoft.com/office/drawing/2014/main" val="3017420683"/>
                    </a:ext>
                  </a:extLst>
                </a:gridCol>
                <a:gridCol w="2331185">
                  <a:extLst>
                    <a:ext uri="{9D8B030D-6E8A-4147-A177-3AD203B41FA5}">
                      <a16:colId xmlns:a16="http://schemas.microsoft.com/office/drawing/2014/main" val="919339224"/>
                    </a:ext>
                  </a:extLst>
                </a:gridCol>
                <a:gridCol w="1785432">
                  <a:extLst>
                    <a:ext uri="{9D8B030D-6E8A-4147-A177-3AD203B41FA5}">
                      <a16:colId xmlns:a16="http://schemas.microsoft.com/office/drawing/2014/main" val="1217861508"/>
                    </a:ext>
                  </a:extLst>
                </a:gridCol>
                <a:gridCol w="352568">
                  <a:extLst>
                    <a:ext uri="{9D8B030D-6E8A-4147-A177-3AD203B41FA5}">
                      <a16:colId xmlns:a16="http://schemas.microsoft.com/office/drawing/2014/main" val="2135137004"/>
                    </a:ext>
                  </a:extLst>
                </a:gridCol>
                <a:gridCol w="332128">
                  <a:extLst>
                    <a:ext uri="{9D8B030D-6E8A-4147-A177-3AD203B41FA5}">
                      <a16:colId xmlns:a16="http://schemas.microsoft.com/office/drawing/2014/main" val="2701837601"/>
                    </a:ext>
                  </a:extLst>
                </a:gridCol>
                <a:gridCol w="372602">
                  <a:extLst>
                    <a:ext uri="{9D8B030D-6E8A-4147-A177-3AD203B41FA5}">
                      <a16:colId xmlns:a16="http://schemas.microsoft.com/office/drawing/2014/main" val="3070385809"/>
                    </a:ext>
                  </a:extLst>
                </a:gridCol>
                <a:gridCol w="3686374">
                  <a:extLst>
                    <a:ext uri="{9D8B030D-6E8A-4147-A177-3AD203B41FA5}">
                      <a16:colId xmlns:a16="http://schemas.microsoft.com/office/drawing/2014/main" val="633485517"/>
                    </a:ext>
                  </a:extLst>
                </a:gridCol>
              </a:tblGrid>
              <a:tr h="491406">
                <a:tc gridSpan="8"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buNone/>
                      </a:pPr>
                      <a:r>
                        <a:rPr lang="de-AT" sz="1600" u="none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PHASEN EINES PARTIZIPATIVEN (FORSCHUNGS-)PROJEKTS (NACH UNGER, 2013)</a:t>
                      </a:r>
                    </a:p>
                    <a:p>
                      <a:pPr algn="just">
                        <a:lnSpc>
                          <a:spcPct val="100000"/>
                        </a:lnSpc>
                        <a:buNone/>
                      </a:pPr>
                      <a:r>
                        <a:rPr lang="de-AT" sz="1600" u="none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 </a:t>
                      </a:r>
                      <a:endParaRPr lang="de-AT" sz="1600" u="none" dirty="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mbria" panose="02040503050406030204" pitchFamily="18" charset="0"/>
                        <a:ea typeface="Cambria" panose="02040503050406030204" pitchFamily="18" charset="0"/>
                        <a:cs typeface="Calibri" panose="020F0502020204030204" pitchFamily="34" charset="0"/>
                      </a:endParaRPr>
                    </a:p>
                  </a:txBody>
                  <a:tcPr marL="15668" marR="15668" marT="0" marB="0"/>
                </a:tc>
                <a:tc hMerge="1">
                  <a:txBody>
                    <a:bodyPr/>
                    <a:lstStyle/>
                    <a:p>
                      <a:endParaRPr lang="de-A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A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A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A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A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A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A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8741616"/>
                  </a:ext>
                </a:extLst>
              </a:tr>
              <a:tr h="245703">
                <a:tc gridSpan="4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de-AT" sz="1600" u="none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 </a:t>
                      </a:r>
                      <a:endParaRPr lang="de-AT" sz="1600" u="none" dirty="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mbria" panose="02040503050406030204" pitchFamily="18" charset="0"/>
                        <a:ea typeface="Cambria" panose="02040503050406030204" pitchFamily="18" charset="0"/>
                        <a:cs typeface="Calibri" panose="020F0502020204030204" pitchFamily="34" charset="0"/>
                      </a:endParaRPr>
                    </a:p>
                  </a:txBody>
                  <a:tcPr marL="15668" marR="15668" marT="0" marB="0"/>
                </a:tc>
                <a:tc hMerge="1">
                  <a:txBody>
                    <a:bodyPr/>
                    <a:lstStyle/>
                    <a:p>
                      <a:endParaRPr lang="de-A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A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A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de-AT" sz="1600" u="none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UF</a:t>
                      </a:r>
                      <a:endParaRPr lang="de-AT" sz="1600" u="none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mbria" panose="02040503050406030204" pitchFamily="18" charset="0"/>
                        <a:ea typeface="Cambria" panose="02040503050406030204" pitchFamily="18" charset="0"/>
                        <a:cs typeface="Calibri" panose="020F0502020204030204" pitchFamily="34" charset="0"/>
                      </a:endParaRPr>
                    </a:p>
                  </a:txBody>
                  <a:tcPr marL="15668" marR="156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de-AT" sz="1600" u="none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PF</a:t>
                      </a:r>
                      <a:endParaRPr lang="de-AT" sz="1600" u="none" dirty="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mbria" panose="02040503050406030204" pitchFamily="18" charset="0"/>
                        <a:ea typeface="Cambria" panose="02040503050406030204" pitchFamily="18" charset="0"/>
                        <a:cs typeface="Calibri" panose="020F0502020204030204" pitchFamily="34" charset="0"/>
                      </a:endParaRPr>
                    </a:p>
                  </a:txBody>
                  <a:tcPr marL="15668" marR="156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de-AT" sz="1600" u="none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CF</a:t>
                      </a:r>
                      <a:endParaRPr lang="de-AT" sz="1600" u="none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mbria" panose="02040503050406030204" pitchFamily="18" charset="0"/>
                        <a:ea typeface="Cambria" panose="02040503050406030204" pitchFamily="18" charset="0"/>
                        <a:cs typeface="Calibri" panose="020F0502020204030204" pitchFamily="34" charset="0"/>
                      </a:endParaRPr>
                    </a:p>
                  </a:txBody>
                  <a:tcPr marL="15668" marR="156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de-AT" sz="1600" u="none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Methoden</a:t>
                      </a:r>
                      <a:endParaRPr lang="de-AT" sz="1600" u="none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mbria" panose="02040503050406030204" pitchFamily="18" charset="0"/>
                        <a:ea typeface="Cambria" panose="02040503050406030204" pitchFamily="18" charset="0"/>
                        <a:cs typeface="Calibri" panose="020F0502020204030204" pitchFamily="34" charset="0"/>
                      </a:endParaRPr>
                    </a:p>
                  </a:txBody>
                  <a:tcPr marL="15668" marR="15668" marT="0" marB="0"/>
                </a:tc>
                <a:extLst>
                  <a:ext uri="{0D108BD9-81ED-4DB2-BD59-A6C34878D82A}">
                    <a16:rowId xmlns:a16="http://schemas.microsoft.com/office/drawing/2014/main" val="2612724450"/>
                  </a:ext>
                </a:extLst>
              </a:tr>
              <a:tr h="98281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de-AT" sz="1600" u="none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Wer ist wofür verantwortlich?</a:t>
                      </a:r>
                      <a:endParaRPr lang="de-AT" sz="1600" u="none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mbria" panose="02040503050406030204" pitchFamily="18" charset="0"/>
                        <a:ea typeface="Cambria" panose="02040503050406030204" pitchFamily="18" charset="0"/>
                        <a:cs typeface="Calibri" panose="020F0502020204030204" pitchFamily="34" charset="0"/>
                      </a:endParaRPr>
                    </a:p>
                  </a:txBody>
                  <a:tcPr marL="15668" marR="15668" marT="0" marB="0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de-AT" sz="1600" u="none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E Entscheidungsverantwortung</a:t>
                      </a:r>
                    </a:p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de-AT" sz="1600" u="none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D Durchführungsverantwortung</a:t>
                      </a:r>
                    </a:p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de-AT" sz="1600" u="none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M Mitarbeit</a:t>
                      </a:r>
                    </a:p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de-AT" sz="1600" u="none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I Information</a:t>
                      </a:r>
                      <a:endParaRPr lang="de-AT" sz="1600" u="none" dirty="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mbria" panose="02040503050406030204" pitchFamily="18" charset="0"/>
                        <a:ea typeface="Cambria" panose="02040503050406030204" pitchFamily="18" charset="0"/>
                        <a:cs typeface="Calibri" panose="020F0502020204030204" pitchFamily="34" charset="0"/>
                      </a:endParaRPr>
                    </a:p>
                  </a:txBody>
                  <a:tcPr marL="15668" marR="15668" marT="0" marB="0"/>
                </a:tc>
                <a:tc hMerge="1">
                  <a:txBody>
                    <a:bodyPr/>
                    <a:lstStyle/>
                    <a:p>
                      <a:endParaRPr lang="de-A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AT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de-AT" sz="1600" u="none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 </a:t>
                      </a:r>
                      <a:endParaRPr lang="de-AT" sz="1600" u="none" dirty="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mbria" panose="02040503050406030204" pitchFamily="18" charset="0"/>
                        <a:ea typeface="Cambria" panose="02040503050406030204" pitchFamily="18" charset="0"/>
                        <a:cs typeface="Calibri" panose="020F0502020204030204" pitchFamily="34" charset="0"/>
                      </a:endParaRPr>
                    </a:p>
                  </a:txBody>
                  <a:tcPr marL="15668" marR="15668" marT="0" marB="0"/>
                </a:tc>
                <a:tc hMerge="1">
                  <a:txBody>
                    <a:bodyPr/>
                    <a:lstStyle/>
                    <a:p>
                      <a:endParaRPr lang="de-A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A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de-AT" sz="1600" u="none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Workshopschiene UF und PF</a:t>
                      </a:r>
                      <a:endParaRPr lang="de-AT" sz="1600" u="none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mbria" panose="02040503050406030204" pitchFamily="18" charset="0"/>
                        <a:ea typeface="Cambria" panose="02040503050406030204" pitchFamily="18" charset="0"/>
                        <a:cs typeface="Calibri" panose="020F0502020204030204" pitchFamily="34" charset="0"/>
                      </a:endParaRPr>
                    </a:p>
                  </a:txBody>
                  <a:tcPr marL="15668" marR="15668" marT="0" marB="0"/>
                </a:tc>
                <a:extLst>
                  <a:ext uri="{0D108BD9-81ED-4DB2-BD59-A6C34878D82A}">
                    <a16:rowId xmlns:a16="http://schemas.microsoft.com/office/drawing/2014/main" val="4036949223"/>
                  </a:ext>
                </a:extLst>
              </a:tr>
              <a:tr h="491406">
                <a:tc rowSpan="7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de-AT" sz="1600" u="none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Phasen des Projekts</a:t>
                      </a:r>
                      <a:endParaRPr lang="de-AT" sz="1600" u="none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mbria" panose="02040503050406030204" pitchFamily="18" charset="0"/>
                        <a:ea typeface="Cambria" panose="02040503050406030204" pitchFamily="18" charset="0"/>
                        <a:cs typeface="Calibri" panose="020F0502020204030204" pitchFamily="34" charset="0"/>
                      </a:endParaRPr>
                    </a:p>
                  </a:txBody>
                  <a:tcPr marL="15668" marR="15668" marT="0" marB="0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de-AT" sz="1600" u="none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Partner*innen finden, Themen eingrenzen, Bedarf bestimmen, Recherchen</a:t>
                      </a:r>
                      <a:endParaRPr lang="de-AT" sz="1600" u="none" dirty="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mbria" panose="02040503050406030204" pitchFamily="18" charset="0"/>
                        <a:ea typeface="Cambria" panose="02040503050406030204" pitchFamily="18" charset="0"/>
                        <a:cs typeface="Calibri" panose="020F0502020204030204" pitchFamily="34" charset="0"/>
                      </a:endParaRPr>
                    </a:p>
                  </a:txBody>
                  <a:tcPr marL="15668" marR="15668" marT="0" marB="0"/>
                </a:tc>
                <a:tc hMerge="1">
                  <a:txBody>
                    <a:bodyPr/>
                    <a:lstStyle/>
                    <a:p>
                      <a:endParaRPr lang="de-A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A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de-AT" sz="1400" u="none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ED</a:t>
                      </a:r>
                      <a:endParaRPr lang="de-AT" sz="2000" u="none" dirty="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mbria" panose="02040503050406030204" pitchFamily="18" charset="0"/>
                        <a:ea typeface="Cambria" panose="02040503050406030204" pitchFamily="18" charset="0"/>
                        <a:cs typeface="Calibri" panose="020F0502020204030204" pitchFamily="34" charset="0"/>
                      </a:endParaRPr>
                    </a:p>
                  </a:txBody>
                  <a:tcPr marL="15668" marR="156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de-AT" sz="1400" u="none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ED</a:t>
                      </a:r>
                      <a:endParaRPr lang="de-AT" sz="2000" u="none" dirty="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mbria" panose="02040503050406030204" pitchFamily="18" charset="0"/>
                        <a:ea typeface="Cambria" panose="02040503050406030204" pitchFamily="18" charset="0"/>
                        <a:cs typeface="Calibri" panose="020F0502020204030204" pitchFamily="34" charset="0"/>
                      </a:endParaRPr>
                    </a:p>
                  </a:txBody>
                  <a:tcPr marL="15668" marR="156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de-AT" sz="1400" u="none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 </a:t>
                      </a:r>
                      <a:endParaRPr lang="de-AT" sz="2000" u="none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mbria" panose="02040503050406030204" pitchFamily="18" charset="0"/>
                        <a:ea typeface="Cambria" panose="02040503050406030204" pitchFamily="18" charset="0"/>
                        <a:cs typeface="Calibri" panose="020F0502020204030204" pitchFamily="34" charset="0"/>
                      </a:endParaRPr>
                    </a:p>
                  </a:txBody>
                  <a:tcPr marL="15668" marR="156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de-AT" sz="1600" u="none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 Workshops UF und PF</a:t>
                      </a:r>
                      <a:endParaRPr lang="de-AT" sz="1600" u="none" dirty="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mbria" panose="02040503050406030204" pitchFamily="18" charset="0"/>
                        <a:ea typeface="Cambria" panose="02040503050406030204" pitchFamily="18" charset="0"/>
                        <a:cs typeface="Calibri" panose="020F0502020204030204" pitchFamily="34" charset="0"/>
                      </a:endParaRPr>
                    </a:p>
                  </a:txBody>
                  <a:tcPr marL="15668" marR="15668" marT="0" marB="0"/>
                </a:tc>
                <a:extLst>
                  <a:ext uri="{0D108BD9-81ED-4DB2-BD59-A6C34878D82A}">
                    <a16:rowId xmlns:a16="http://schemas.microsoft.com/office/drawing/2014/main" val="1584597108"/>
                  </a:ext>
                </a:extLst>
              </a:tr>
              <a:tr h="245703">
                <a:tc vMerge="1">
                  <a:txBody>
                    <a:bodyPr/>
                    <a:lstStyle/>
                    <a:p>
                      <a:endParaRPr lang="de-AT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de-AT" sz="1600" u="none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Gemeinsam Ziele setzen</a:t>
                      </a:r>
                      <a:endParaRPr lang="de-AT" sz="1600" u="none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mbria" panose="02040503050406030204" pitchFamily="18" charset="0"/>
                        <a:ea typeface="Cambria" panose="02040503050406030204" pitchFamily="18" charset="0"/>
                        <a:cs typeface="Calibri" panose="020F0502020204030204" pitchFamily="34" charset="0"/>
                      </a:endParaRPr>
                    </a:p>
                  </a:txBody>
                  <a:tcPr marL="15668" marR="15668" marT="0" marB="0"/>
                </a:tc>
                <a:tc hMerge="1">
                  <a:txBody>
                    <a:bodyPr/>
                    <a:lstStyle/>
                    <a:p>
                      <a:endParaRPr lang="de-A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A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de-AT" sz="1400" u="none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E</a:t>
                      </a:r>
                      <a:endParaRPr lang="de-AT" sz="2000" u="none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mbria" panose="02040503050406030204" pitchFamily="18" charset="0"/>
                        <a:ea typeface="Cambria" panose="02040503050406030204" pitchFamily="18" charset="0"/>
                        <a:cs typeface="Calibri" panose="020F0502020204030204" pitchFamily="34" charset="0"/>
                      </a:endParaRPr>
                    </a:p>
                  </a:txBody>
                  <a:tcPr marL="15668" marR="156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de-AT" sz="1400" u="none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E</a:t>
                      </a:r>
                      <a:endParaRPr lang="de-AT" sz="2000" u="none" dirty="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mbria" panose="02040503050406030204" pitchFamily="18" charset="0"/>
                        <a:ea typeface="Cambria" panose="02040503050406030204" pitchFamily="18" charset="0"/>
                        <a:cs typeface="Calibri" panose="020F0502020204030204" pitchFamily="34" charset="0"/>
                      </a:endParaRPr>
                    </a:p>
                  </a:txBody>
                  <a:tcPr marL="15668" marR="156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de-AT" sz="1400" u="none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E</a:t>
                      </a:r>
                      <a:endParaRPr lang="de-AT" sz="2000" u="none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mbria" panose="02040503050406030204" pitchFamily="18" charset="0"/>
                        <a:ea typeface="Cambria" panose="02040503050406030204" pitchFamily="18" charset="0"/>
                        <a:cs typeface="Calibri" panose="020F0502020204030204" pitchFamily="34" charset="0"/>
                      </a:endParaRPr>
                    </a:p>
                  </a:txBody>
                  <a:tcPr marL="15668" marR="156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de-AT" sz="1600" u="none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Diskussion</a:t>
                      </a:r>
                      <a:endParaRPr lang="de-AT" sz="1600" u="none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mbria" panose="02040503050406030204" pitchFamily="18" charset="0"/>
                        <a:ea typeface="Cambria" panose="02040503050406030204" pitchFamily="18" charset="0"/>
                        <a:cs typeface="Calibri" panose="020F0502020204030204" pitchFamily="34" charset="0"/>
                      </a:endParaRPr>
                    </a:p>
                  </a:txBody>
                  <a:tcPr marL="15668" marR="15668" marT="0" marB="0"/>
                </a:tc>
                <a:extLst>
                  <a:ext uri="{0D108BD9-81ED-4DB2-BD59-A6C34878D82A}">
                    <a16:rowId xmlns:a16="http://schemas.microsoft.com/office/drawing/2014/main" val="2667576008"/>
                  </a:ext>
                </a:extLst>
              </a:tr>
              <a:tr h="491406">
                <a:tc vMerge="1">
                  <a:txBody>
                    <a:bodyPr/>
                    <a:lstStyle/>
                    <a:p>
                      <a:endParaRPr lang="de-A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de-AT" sz="1600" u="none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 </a:t>
                      </a:r>
                    </a:p>
                    <a:p>
                      <a:pPr algn="just">
                        <a:lnSpc>
                          <a:spcPct val="100000"/>
                        </a:lnSpc>
                        <a:buNone/>
                      </a:pPr>
                      <a:r>
                        <a:rPr lang="de-AT" sz="1600" u="none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Studiendesign</a:t>
                      </a:r>
                      <a:endParaRPr lang="de-AT" sz="1600" u="none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mbria" panose="02040503050406030204" pitchFamily="18" charset="0"/>
                        <a:ea typeface="Cambria" panose="02040503050406030204" pitchFamily="18" charset="0"/>
                        <a:cs typeface="Calibri" panose="020F0502020204030204" pitchFamily="34" charset="0"/>
                      </a:endParaRPr>
                    </a:p>
                  </a:txBody>
                  <a:tcPr marL="15668" marR="156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de-AT" sz="1600" u="none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Schulung der Co-Forscher*innen</a:t>
                      </a:r>
                      <a:endParaRPr lang="de-AT" sz="1600" u="none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mbria" panose="02040503050406030204" pitchFamily="18" charset="0"/>
                        <a:ea typeface="Cambria" panose="02040503050406030204" pitchFamily="18" charset="0"/>
                        <a:cs typeface="Calibri" panose="020F0502020204030204" pitchFamily="34" charset="0"/>
                      </a:endParaRPr>
                    </a:p>
                  </a:txBody>
                  <a:tcPr marL="15668" marR="156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de-AT" sz="1600" u="none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Beteiligung ermöglichen</a:t>
                      </a:r>
                      <a:endParaRPr lang="de-AT" sz="1600" u="none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mbria" panose="02040503050406030204" pitchFamily="18" charset="0"/>
                        <a:ea typeface="Cambria" panose="02040503050406030204" pitchFamily="18" charset="0"/>
                        <a:cs typeface="Calibri" panose="020F0502020204030204" pitchFamily="34" charset="0"/>
                      </a:endParaRPr>
                    </a:p>
                  </a:txBody>
                  <a:tcPr marL="15668" marR="156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de-AT" sz="1400" u="none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EDI</a:t>
                      </a:r>
                      <a:endParaRPr lang="de-AT" sz="2000" u="none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mbria" panose="02040503050406030204" pitchFamily="18" charset="0"/>
                        <a:ea typeface="Cambria" panose="02040503050406030204" pitchFamily="18" charset="0"/>
                        <a:cs typeface="Calibri" panose="020F0502020204030204" pitchFamily="34" charset="0"/>
                      </a:endParaRPr>
                    </a:p>
                  </a:txBody>
                  <a:tcPr marL="15668" marR="156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de-AT" sz="1400" u="none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E</a:t>
                      </a:r>
                      <a:endParaRPr lang="de-AT" sz="2000" u="none" dirty="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mbria" panose="02040503050406030204" pitchFamily="18" charset="0"/>
                        <a:ea typeface="Cambria" panose="02040503050406030204" pitchFamily="18" charset="0"/>
                        <a:cs typeface="Calibri" panose="020F0502020204030204" pitchFamily="34" charset="0"/>
                      </a:endParaRPr>
                    </a:p>
                  </a:txBody>
                  <a:tcPr marL="15668" marR="156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de-AT" sz="1400" u="none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E</a:t>
                      </a:r>
                      <a:endParaRPr lang="de-AT" sz="2000" u="none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mbria" panose="02040503050406030204" pitchFamily="18" charset="0"/>
                        <a:ea typeface="Cambria" panose="02040503050406030204" pitchFamily="18" charset="0"/>
                        <a:cs typeface="Calibri" panose="020F0502020204030204" pitchFamily="34" charset="0"/>
                      </a:endParaRPr>
                    </a:p>
                  </a:txBody>
                  <a:tcPr marL="15668" marR="156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de-AT" sz="1600" u="none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Gemeinsame Lektüre von Methodentexten, Input UF</a:t>
                      </a:r>
                      <a:endParaRPr lang="de-AT" sz="1600" u="none" dirty="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mbria" panose="02040503050406030204" pitchFamily="18" charset="0"/>
                        <a:ea typeface="Cambria" panose="02040503050406030204" pitchFamily="18" charset="0"/>
                        <a:cs typeface="Calibri" panose="020F0502020204030204" pitchFamily="34" charset="0"/>
                      </a:endParaRPr>
                    </a:p>
                  </a:txBody>
                  <a:tcPr marL="15668" marR="15668" marT="0" marB="0"/>
                </a:tc>
                <a:extLst>
                  <a:ext uri="{0D108BD9-81ED-4DB2-BD59-A6C34878D82A}">
                    <a16:rowId xmlns:a16="http://schemas.microsoft.com/office/drawing/2014/main" val="1689877321"/>
                  </a:ext>
                </a:extLst>
              </a:tr>
              <a:tr h="737108">
                <a:tc vMerge="1">
                  <a:txBody>
                    <a:bodyPr/>
                    <a:lstStyle/>
                    <a:p>
                      <a:endParaRPr lang="de-AT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de-AT" sz="1600" u="none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Aktion: Daten erheben</a:t>
                      </a:r>
                      <a:endParaRPr lang="de-AT" sz="1600" u="none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mbria" panose="02040503050406030204" pitchFamily="18" charset="0"/>
                        <a:ea typeface="Cambria" panose="02040503050406030204" pitchFamily="18" charset="0"/>
                        <a:cs typeface="Calibri" panose="020F0502020204030204" pitchFamily="34" charset="0"/>
                      </a:endParaRPr>
                    </a:p>
                  </a:txBody>
                  <a:tcPr marL="15668" marR="15668" marT="0" marB="0"/>
                </a:tc>
                <a:tc hMerge="1">
                  <a:txBody>
                    <a:bodyPr/>
                    <a:lstStyle/>
                    <a:p>
                      <a:endParaRPr lang="de-A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A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de-AT" sz="1400" u="none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EDI</a:t>
                      </a:r>
                      <a:endParaRPr lang="de-AT" sz="2000" u="none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mbria" panose="02040503050406030204" pitchFamily="18" charset="0"/>
                        <a:ea typeface="Cambria" panose="02040503050406030204" pitchFamily="18" charset="0"/>
                        <a:cs typeface="Calibri" panose="020F0502020204030204" pitchFamily="34" charset="0"/>
                      </a:endParaRPr>
                    </a:p>
                  </a:txBody>
                  <a:tcPr marL="15668" marR="156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de-AT" sz="1400" u="none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ED</a:t>
                      </a:r>
                      <a:endParaRPr lang="de-AT" sz="2000" u="none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mbria" panose="02040503050406030204" pitchFamily="18" charset="0"/>
                        <a:ea typeface="Cambria" panose="02040503050406030204" pitchFamily="18" charset="0"/>
                        <a:cs typeface="Calibri" panose="020F0502020204030204" pitchFamily="34" charset="0"/>
                      </a:endParaRPr>
                    </a:p>
                  </a:txBody>
                  <a:tcPr marL="15668" marR="156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de-AT" sz="1400" u="none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ED</a:t>
                      </a:r>
                      <a:endParaRPr lang="de-AT" sz="2000" u="none" dirty="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mbria" panose="02040503050406030204" pitchFamily="18" charset="0"/>
                        <a:ea typeface="Cambria" panose="02040503050406030204" pitchFamily="18" charset="0"/>
                        <a:cs typeface="Calibri" panose="020F0502020204030204" pitchFamily="34" charset="0"/>
                      </a:endParaRPr>
                    </a:p>
                  </a:txBody>
                  <a:tcPr marL="15668" marR="156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de-AT" sz="1600" u="none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Gruppendiskussion PF</a:t>
                      </a:r>
                    </a:p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de-AT" sz="1600" u="none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Kollagieren PF mit Kolleginnen </a:t>
                      </a:r>
                    </a:p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de-AT" sz="1600" u="none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Erinnerungsgeschichten PF</a:t>
                      </a:r>
                      <a:endParaRPr lang="de-AT" sz="1600" u="none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mbria" panose="02040503050406030204" pitchFamily="18" charset="0"/>
                        <a:ea typeface="Cambria" panose="02040503050406030204" pitchFamily="18" charset="0"/>
                        <a:cs typeface="Calibri" panose="020F0502020204030204" pitchFamily="34" charset="0"/>
                      </a:endParaRPr>
                    </a:p>
                  </a:txBody>
                  <a:tcPr marL="15668" marR="15668" marT="0" marB="0"/>
                </a:tc>
                <a:extLst>
                  <a:ext uri="{0D108BD9-81ED-4DB2-BD59-A6C34878D82A}">
                    <a16:rowId xmlns:a16="http://schemas.microsoft.com/office/drawing/2014/main" val="2379307702"/>
                  </a:ext>
                </a:extLst>
              </a:tr>
              <a:tr h="982811">
                <a:tc vMerge="1">
                  <a:txBody>
                    <a:bodyPr/>
                    <a:lstStyle/>
                    <a:p>
                      <a:endParaRPr lang="de-AT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de-AT" sz="1600" u="none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Reflexion: Daten auswerten</a:t>
                      </a:r>
                      <a:endParaRPr lang="de-AT" sz="1600" u="none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mbria" panose="02040503050406030204" pitchFamily="18" charset="0"/>
                        <a:ea typeface="Cambria" panose="02040503050406030204" pitchFamily="18" charset="0"/>
                        <a:cs typeface="Calibri" panose="020F0502020204030204" pitchFamily="34" charset="0"/>
                      </a:endParaRPr>
                    </a:p>
                  </a:txBody>
                  <a:tcPr marL="15668" marR="15668" marT="0" marB="0"/>
                </a:tc>
                <a:tc hMerge="1">
                  <a:txBody>
                    <a:bodyPr/>
                    <a:lstStyle/>
                    <a:p>
                      <a:endParaRPr lang="de-A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A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de-AT" sz="1400" u="none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EDI</a:t>
                      </a:r>
                      <a:endParaRPr lang="de-AT" sz="2000" u="none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mbria" panose="02040503050406030204" pitchFamily="18" charset="0"/>
                        <a:ea typeface="Cambria" panose="02040503050406030204" pitchFamily="18" charset="0"/>
                        <a:cs typeface="Calibri" panose="020F0502020204030204" pitchFamily="34" charset="0"/>
                      </a:endParaRPr>
                    </a:p>
                  </a:txBody>
                  <a:tcPr marL="15668" marR="156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de-AT" sz="1400" u="none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ED</a:t>
                      </a:r>
                      <a:endParaRPr lang="de-AT" sz="2000" u="none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mbria" panose="02040503050406030204" pitchFamily="18" charset="0"/>
                        <a:ea typeface="Cambria" panose="02040503050406030204" pitchFamily="18" charset="0"/>
                        <a:cs typeface="Calibri" panose="020F0502020204030204" pitchFamily="34" charset="0"/>
                      </a:endParaRPr>
                    </a:p>
                  </a:txBody>
                  <a:tcPr marL="15668" marR="156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de-AT" sz="1400" u="none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ED</a:t>
                      </a:r>
                      <a:endParaRPr lang="de-AT" sz="2000" u="none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mbria" panose="02040503050406030204" pitchFamily="18" charset="0"/>
                        <a:ea typeface="Cambria" panose="02040503050406030204" pitchFamily="18" charset="0"/>
                        <a:cs typeface="Calibri" panose="020F0502020204030204" pitchFamily="34" charset="0"/>
                      </a:endParaRPr>
                    </a:p>
                  </a:txBody>
                  <a:tcPr marL="15668" marR="156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de-AT" sz="1600" u="none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Dokumentarische Methode Gruppendiskussion (UF)</a:t>
                      </a:r>
                    </a:p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de-AT" sz="1600" u="none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Auswertung Erinnerungs-arbeit (UF &amp; PF)</a:t>
                      </a:r>
                      <a:endParaRPr lang="de-AT" sz="1600" u="none" dirty="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mbria" panose="02040503050406030204" pitchFamily="18" charset="0"/>
                        <a:ea typeface="Cambria" panose="02040503050406030204" pitchFamily="18" charset="0"/>
                        <a:cs typeface="Calibri" panose="020F0502020204030204" pitchFamily="34" charset="0"/>
                      </a:endParaRPr>
                    </a:p>
                  </a:txBody>
                  <a:tcPr marL="15668" marR="15668" marT="0" marB="0"/>
                </a:tc>
                <a:extLst>
                  <a:ext uri="{0D108BD9-81ED-4DB2-BD59-A6C34878D82A}">
                    <a16:rowId xmlns:a16="http://schemas.microsoft.com/office/drawing/2014/main" val="2625532080"/>
                  </a:ext>
                </a:extLst>
              </a:tr>
              <a:tr h="491406">
                <a:tc vMerge="1">
                  <a:txBody>
                    <a:bodyPr/>
                    <a:lstStyle/>
                    <a:p>
                      <a:endParaRPr lang="de-AT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de-AT" sz="1600" u="none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Bericht &amp; Präsentation</a:t>
                      </a:r>
                      <a:endParaRPr lang="de-AT" sz="1600" u="none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mbria" panose="02040503050406030204" pitchFamily="18" charset="0"/>
                        <a:ea typeface="Cambria" panose="02040503050406030204" pitchFamily="18" charset="0"/>
                        <a:cs typeface="Calibri" panose="020F0502020204030204" pitchFamily="34" charset="0"/>
                      </a:endParaRPr>
                    </a:p>
                  </a:txBody>
                  <a:tcPr marL="15668" marR="15668" marT="0" marB="0"/>
                </a:tc>
                <a:tc hMerge="1">
                  <a:txBody>
                    <a:bodyPr/>
                    <a:lstStyle/>
                    <a:p>
                      <a:endParaRPr lang="de-A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A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de-AT" sz="1400" u="none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EDI</a:t>
                      </a:r>
                      <a:endParaRPr lang="de-AT" sz="2000" u="none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mbria" panose="02040503050406030204" pitchFamily="18" charset="0"/>
                        <a:ea typeface="Cambria" panose="02040503050406030204" pitchFamily="18" charset="0"/>
                        <a:cs typeface="Calibri" panose="020F0502020204030204" pitchFamily="34" charset="0"/>
                      </a:endParaRPr>
                    </a:p>
                  </a:txBody>
                  <a:tcPr marL="15668" marR="156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de-AT" sz="1400" u="none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EM</a:t>
                      </a:r>
                      <a:endParaRPr lang="de-AT" sz="2000" u="none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mbria" panose="02040503050406030204" pitchFamily="18" charset="0"/>
                        <a:ea typeface="Cambria" panose="02040503050406030204" pitchFamily="18" charset="0"/>
                        <a:cs typeface="Calibri" panose="020F0502020204030204" pitchFamily="34" charset="0"/>
                      </a:endParaRPr>
                    </a:p>
                  </a:txBody>
                  <a:tcPr marL="15668" marR="156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de-AT" sz="1400" u="none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EM</a:t>
                      </a:r>
                      <a:endParaRPr lang="de-AT" sz="2000" u="none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mbria" panose="02040503050406030204" pitchFamily="18" charset="0"/>
                        <a:ea typeface="Cambria" panose="02040503050406030204" pitchFamily="18" charset="0"/>
                        <a:cs typeface="Calibri" panose="020F0502020204030204" pitchFamily="34" charset="0"/>
                      </a:endParaRPr>
                    </a:p>
                  </a:txBody>
                  <a:tcPr marL="15668" marR="156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de-AT" sz="1600" u="none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Tagung Peregrina (UF &amp; PF)</a:t>
                      </a:r>
                    </a:p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de-AT" sz="1600" u="none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Publikationen (UF &amp; PF)</a:t>
                      </a:r>
                      <a:endParaRPr lang="de-AT" sz="1600" u="none" dirty="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mbria" panose="02040503050406030204" pitchFamily="18" charset="0"/>
                        <a:ea typeface="Cambria" panose="02040503050406030204" pitchFamily="18" charset="0"/>
                        <a:cs typeface="Calibri" panose="020F0502020204030204" pitchFamily="34" charset="0"/>
                      </a:endParaRPr>
                    </a:p>
                  </a:txBody>
                  <a:tcPr marL="15668" marR="15668" marT="0" marB="0"/>
                </a:tc>
                <a:extLst>
                  <a:ext uri="{0D108BD9-81ED-4DB2-BD59-A6C34878D82A}">
                    <a16:rowId xmlns:a16="http://schemas.microsoft.com/office/drawing/2014/main" val="2376206706"/>
                  </a:ext>
                </a:extLst>
              </a:tr>
              <a:tr h="245703">
                <a:tc vMerge="1">
                  <a:txBody>
                    <a:bodyPr/>
                    <a:lstStyle/>
                    <a:p>
                      <a:endParaRPr lang="de-AT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de-AT" sz="1600" u="none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Aktion: Nutzung und Umsetzung</a:t>
                      </a:r>
                      <a:endParaRPr lang="de-AT" sz="1600" u="none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mbria" panose="02040503050406030204" pitchFamily="18" charset="0"/>
                        <a:ea typeface="Cambria" panose="02040503050406030204" pitchFamily="18" charset="0"/>
                        <a:cs typeface="Calibri" panose="020F0502020204030204" pitchFamily="34" charset="0"/>
                      </a:endParaRPr>
                    </a:p>
                  </a:txBody>
                  <a:tcPr marL="15668" marR="15668" marT="0" marB="0"/>
                </a:tc>
                <a:tc hMerge="1">
                  <a:txBody>
                    <a:bodyPr/>
                    <a:lstStyle/>
                    <a:p>
                      <a:endParaRPr lang="de-A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A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de-AT" sz="1400" u="none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EDI</a:t>
                      </a:r>
                      <a:endParaRPr lang="de-AT" sz="2000" u="none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mbria" panose="02040503050406030204" pitchFamily="18" charset="0"/>
                        <a:ea typeface="Cambria" panose="02040503050406030204" pitchFamily="18" charset="0"/>
                        <a:cs typeface="Calibri" panose="020F0502020204030204" pitchFamily="34" charset="0"/>
                      </a:endParaRPr>
                    </a:p>
                  </a:txBody>
                  <a:tcPr marL="15668" marR="156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de-AT" sz="1400" u="none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EM</a:t>
                      </a:r>
                      <a:endParaRPr lang="de-AT" sz="2000" u="none" dirty="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mbria" panose="02040503050406030204" pitchFamily="18" charset="0"/>
                        <a:ea typeface="Cambria" panose="02040503050406030204" pitchFamily="18" charset="0"/>
                        <a:cs typeface="Calibri" panose="020F0502020204030204" pitchFamily="34" charset="0"/>
                      </a:endParaRPr>
                    </a:p>
                  </a:txBody>
                  <a:tcPr marL="15668" marR="156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de-AT" sz="1400" u="none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EM</a:t>
                      </a:r>
                      <a:endParaRPr lang="de-AT" sz="2000" u="none" dirty="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mbria" panose="02040503050406030204" pitchFamily="18" charset="0"/>
                        <a:ea typeface="Cambria" panose="02040503050406030204" pitchFamily="18" charset="0"/>
                        <a:cs typeface="Calibri" panose="020F0502020204030204" pitchFamily="34" charset="0"/>
                      </a:endParaRPr>
                    </a:p>
                  </a:txBody>
                  <a:tcPr marL="15668" marR="1566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de-AT" sz="1600" u="none" dirty="0"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Workshop mit Arbeiterkammer (UF &amp; PF)</a:t>
                      </a:r>
                      <a:endParaRPr lang="de-AT" sz="1600" u="none" dirty="0">
                        <a:solidFill>
                          <a:srgbClr val="000000"/>
                        </a:solidFill>
                        <a:effectLst/>
                        <a:uFill>
                          <a:solidFill>
                            <a:srgbClr val="000000"/>
                          </a:solidFill>
                        </a:uFill>
                        <a:latin typeface="Cambria" panose="02040503050406030204" pitchFamily="18" charset="0"/>
                        <a:ea typeface="Cambria" panose="02040503050406030204" pitchFamily="18" charset="0"/>
                        <a:cs typeface="Calibri" panose="020F0502020204030204" pitchFamily="34" charset="0"/>
                      </a:endParaRPr>
                    </a:p>
                  </a:txBody>
                  <a:tcPr marL="15668" marR="15668" marT="0" marB="0"/>
                </a:tc>
                <a:extLst>
                  <a:ext uri="{0D108BD9-81ED-4DB2-BD59-A6C34878D82A}">
                    <a16:rowId xmlns:a16="http://schemas.microsoft.com/office/drawing/2014/main" val="4249225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970522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FAAAEA-21F4-39BD-CCA1-4A7EFF52A5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8C0456B-4220-92D9-D171-10DC397818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b="1" dirty="0"/>
              <a:t>4. Kritisch partizipative Aktionsforschung CPAR</a:t>
            </a:r>
            <a:endParaRPr lang="de-DE" b="1" dirty="0">
              <a:solidFill>
                <a:srgbClr val="7E0000"/>
              </a:solidFill>
            </a:endParaRP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99A57F3-7700-23BF-7F6D-591EC41ECC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6122" y="1322691"/>
            <a:ext cx="10530486" cy="3664946"/>
          </a:xfrm>
        </p:spPr>
        <p:txBody>
          <a:bodyPr>
            <a:normAutofit/>
          </a:bodyPr>
          <a:lstStyle/>
          <a:p>
            <a:pPr marL="358775" lvl="1" indent="-358775">
              <a:lnSpc>
                <a:spcPct val="100000"/>
              </a:lnSpc>
            </a:pPr>
            <a:r>
              <a:rPr lang="de-DE" sz="2800" dirty="0">
                <a:solidFill>
                  <a:schemeClr val="tx1"/>
                </a:solidFill>
              </a:rPr>
              <a:t>Forschung gemeinsam mit Communities, die von sozialen Ungleichheiten betroffen sind (Partizipation)</a:t>
            </a:r>
          </a:p>
          <a:p>
            <a:pPr marL="358775" lvl="1" indent="-358775">
              <a:lnSpc>
                <a:spcPct val="100000"/>
              </a:lnSpc>
            </a:pPr>
            <a:r>
              <a:rPr lang="de-DE" sz="2800" dirty="0">
                <a:solidFill>
                  <a:schemeClr val="tx1"/>
                </a:solidFill>
              </a:rPr>
              <a:t>Verweben von Forschung und Veränderungsanspruch (Aktion)</a:t>
            </a:r>
          </a:p>
          <a:p>
            <a:pPr marL="358775" lvl="1" indent="-358775">
              <a:lnSpc>
                <a:spcPct val="100000"/>
              </a:lnSpc>
            </a:pPr>
            <a:r>
              <a:rPr lang="de-DE" sz="2800" dirty="0">
                <a:solidFill>
                  <a:schemeClr val="tx1"/>
                </a:solidFill>
              </a:rPr>
              <a:t>Wurzeln unter anderem in der Pädagogik der Unterdrückten (Paolo Freire)</a:t>
            </a:r>
          </a:p>
          <a:p>
            <a:pPr marL="358775" lvl="1" indent="-358775">
              <a:lnSpc>
                <a:spcPct val="100000"/>
              </a:lnSpc>
            </a:pPr>
            <a:r>
              <a:rPr lang="de-DE" sz="2800" dirty="0">
                <a:solidFill>
                  <a:schemeClr val="tx1"/>
                </a:solidFill>
              </a:rPr>
              <a:t>Förderung von kritischer Bewusstseinsbildung </a:t>
            </a:r>
          </a:p>
        </p:txBody>
      </p:sp>
      <p:pic>
        <p:nvPicPr>
          <p:cNvPr id="4" name="Grafik 3" descr="Held weiblich Silhouette">
            <a:extLst>
              <a:ext uri="{FF2B5EF4-FFF2-40B4-BE49-F238E27FC236}">
                <a16:creationId xmlns:a16="http://schemas.microsoft.com/office/drawing/2014/main" id="{1D530492-4522-9CD6-9CCC-2A71DC3D1C2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406608" y="175187"/>
            <a:ext cx="625829" cy="6258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71856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9078D2-A053-F363-E44C-A2F924272C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DB130A4-ADD9-145B-9512-3C1B7CBEA5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b="1" dirty="0"/>
              <a:t>5. Hermeneutik der </a:t>
            </a:r>
            <a:r>
              <a:rPr lang="de-DE" b="1" dirty="0" err="1"/>
              <a:t>Demystifizierung</a:t>
            </a:r>
            <a:r>
              <a:rPr lang="de-DE" b="1" dirty="0"/>
              <a:t> (Josselson)</a:t>
            </a:r>
            <a:endParaRPr lang="de-DE" b="1" dirty="0">
              <a:solidFill>
                <a:srgbClr val="7E0000"/>
              </a:solidFill>
            </a:endParaRP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FABB327-EE7C-61CF-EC7E-60AF22C701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6122" y="1322691"/>
            <a:ext cx="10530486" cy="3664946"/>
          </a:xfrm>
        </p:spPr>
        <p:txBody>
          <a:bodyPr>
            <a:normAutofit/>
          </a:bodyPr>
          <a:lstStyle/>
          <a:p>
            <a:pPr marL="358775" lvl="1" indent="-358775">
              <a:lnSpc>
                <a:spcPct val="100000"/>
              </a:lnSpc>
            </a:pPr>
            <a:r>
              <a:rPr lang="de-DE" sz="2100" dirty="0">
                <a:solidFill>
                  <a:schemeClr val="tx1"/>
                </a:solidFill>
              </a:rPr>
              <a:t>Hermeneutik des Glaubens bzw. der Wiederherstellung (</a:t>
            </a:r>
            <a:r>
              <a:rPr lang="de-DE" sz="2100" dirty="0" err="1">
                <a:solidFill>
                  <a:schemeClr val="tx1"/>
                </a:solidFill>
              </a:rPr>
              <a:t>reconstruction</a:t>
            </a:r>
            <a:r>
              <a:rPr lang="de-DE" sz="2100" dirty="0">
                <a:solidFill>
                  <a:schemeClr val="tx1"/>
                </a:solidFill>
              </a:rPr>
              <a:t>): versucht, durch </a:t>
            </a:r>
            <a:r>
              <a:rPr lang="de-DE" sz="2100" dirty="0" err="1">
                <a:solidFill>
                  <a:schemeClr val="tx1"/>
                </a:solidFill>
              </a:rPr>
              <a:t>Erzähler:innen</a:t>
            </a:r>
            <a:r>
              <a:rPr lang="de-DE" sz="2100" dirty="0">
                <a:solidFill>
                  <a:schemeClr val="tx1"/>
                </a:solidFill>
              </a:rPr>
              <a:t> vermittelte Bedeutungen möglichst getreu zu erschließen und wiederzugeben</a:t>
            </a:r>
          </a:p>
          <a:p>
            <a:pPr marL="358775" lvl="1" indent="-358775">
              <a:lnSpc>
                <a:spcPct val="100000"/>
              </a:lnSpc>
            </a:pPr>
            <a:r>
              <a:rPr lang="de-DE" sz="2100" dirty="0">
                <a:solidFill>
                  <a:schemeClr val="tx1"/>
                </a:solidFill>
              </a:rPr>
              <a:t>Hermeneutik des Verdachts bzw. der </a:t>
            </a:r>
            <a:r>
              <a:rPr lang="de-DE" sz="2100" dirty="0" err="1">
                <a:solidFill>
                  <a:schemeClr val="tx1"/>
                </a:solidFill>
              </a:rPr>
              <a:t>Demystifizierung</a:t>
            </a:r>
            <a:r>
              <a:rPr lang="de-DE" sz="2100" dirty="0">
                <a:solidFill>
                  <a:schemeClr val="tx1"/>
                </a:solidFill>
              </a:rPr>
              <a:t>: versucht, verborgene Ebenen der sozialen Realität aus dem Erzählten zu erschließen</a:t>
            </a:r>
          </a:p>
          <a:p>
            <a:pPr marL="358775" lvl="1" indent="-358775">
              <a:lnSpc>
                <a:spcPct val="100000"/>
              </a:lnSpc>
            </a:pPr>
            <a:r>
              <a:rPr lang="de-DE" sz="2100" dirty="0">
                <a:solidFill>
                  <a:schemeClr val="tx1"/>
                </a:solidFill>
              </a:rPr>
              <a:t>Individuen und deren Sprache sind in Machtverhältnisse eingebettet</a:t>
            </a:r>
          </a:p>
          <a:p>
            <a:pPr marL="358775" lvl="1" indent="-358775">
              <a:lnSpc>
                <a:spcPct val="100000"/>
              </a:lnSpc>
            </a:pPr>
            <a:r>
              <a:rPr lang="de-DE" sz="2100" dirty="0">
                <a:solidFill>
                  <a:schemeClr val="tx1"/>
                </a:solidFill>
              </a:rPr>
              <a:t>„Falsches Bewusstsein“ über die sozialen Verhältnisse kann entstehen</a:t>
            </a:r>
          </a:p>
          <a:p>
            <a:pPr marL="358775" lvl="1" indent="-358775">
              <a:lnSpc>
                <a:spcPct val="100000"/>
              </a:lnSpc>
            </a:pPr>
            <a:r>
              <a:rPr lang="de-DE" sz="2100" dirty="0">
                <a:solidFill>
                  <a:schemeClr val="tx1"/>
                </a:solidFill>
              </a:rPr>
              <a:t>Ethische Herausforderung: Interpretationen können von den subjektiven Erfahrungen der </a:t>
            </a:r>
            <a:r>
              <a:rPr lang="de-DE" sz="2100" dirty="0" err="1">
                <a:solidFill>
                  <a:schemeClr val="tx1"/>
                </a:solidFill>
              </a:rPr>
              <a:t>Erzähler:innen</a:t>
            </a:r>
            <a:r>
              <a:rPr lang="de-DE" sz="2100" dirty="0">
                <a:solidFill>
                  <a:schemeClr val="tx1"/>
                </a:solidFill>
              </a:rPr>
              <a:t> abweichen</a:t>
            </a:r>
          </a:p>
          <a:p>
            <a:pPr marL="358775" lvl="1" indent="-358775">
              <a:lnSpc>
                <a:spcPct val="100000"/>
              </a:lnSpc>
            </a:pPr>
            <a:r>
              <a:rPr lang="de-DE" sz="2100" dirty="0">
                <a:solidFill>
                  <a:schemeClr val="tx1"/>
                </a:solidFill>
              </a:rPr>
              <a:t>Frage der Interpretationshoheit</a:t>
            </a:r>
          </a:p>
        </p:txBody>
      </p:sp>
      <p:pic>
        <p:nvPicPr>
          <p:cNvPr id="4" name="Grafik 3" descr="Held weiblich Silhouette">
            <a:extLst>
              <a:ext uri="{FF2B5EF4-FFF2-40B4-BE49-F238E27FC236}">
                <a16:creationId xmlns:a16="http://schemas.microsoft.com/office/drawing/2014/main" id="{1467AF13-EC50-604F-CFEB-ABBD267A0BF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406608" y="175187"/>
            <a:ext cx="625829" cy="6258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13803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F6C947-DEB2-0F0F-475E-64EBDD3025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D74D983-DF4C-82DD-36DE-2578C62BA1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b="1" dirty="0"/>
              <a:t>6. CPAR Hermeneutik der </a:t>
            </a:r>
            <a:r>
              <a:rPr lang="de-DE" b="1" dirty="0" err="1"/>
              <a:t>Demystifizierung</a:t>
            </a:r>
            <a:r>
              <a:rPr lang="de-DE" b="1" dirty="0"/>
              <a:t> </a:t>
            </a:r>
            <a:endParaRPr lang="de-DE" b="1" dirty="0">
              <a:solidFill>
                <a:srgbClr val="7E0000"/>
              </a:solidFill>
            </a:endParaRP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4E11066-EB41-42D8-241C-0021BCEC06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6122" y="1322691"/>
            <a:ext cx="10530486" cy="3664946"/>
          </a:xfrm>
        </p:spPr>
        <p:txBody>
          <a:bodyPr>
            <a:normAutofit fontScale="92500" lnSpcReduction="10000"/>
          </a:bodyPr>
          <a:lstStyle/>
          <a:p>
            <a:pPr marL="358775" lvl="1" indent="-358775">
              <a:lnSpc>
                <a:spcPct val="100000"/>
              </a:lnSpc>
            </a:pPr>
            <a:r>
              <a:rPr lang="de-DE" sz="2100" dirty="0">
                <a:solidFill>
                  <a:schemeClr val="tx1"/>
                </a:solidFill>
              </a:rPr>
              <a:t>Vor allem in der Forschung mit privilegierten Gruppen etabliert und empfohlen </a:t>
            </a:r>
          </a:p>
          <a:p>
            <a:pPr marL="358775" lvl="1" indent="-358775">
              <a:lnSpc>
                <a:spcPct val="100000"/>
              </a:lnSpc>
            </a:pPr>
            <a:r>
              <a:rPr lang="de-DE" sz="2100" dirty="0">
                <a:solidFill>
                  <a:schemeClr val="tx1"/>
                </a:solidFill>
              </a:rPr>
              <a:t>Auch bei Marginalisierten bzw. Unterdrückten möglich um Bewusstsein für sozialen Ungleichheiten und eigene Position zu schaffen</a:t>
            </a:r>
          </a:p>
          <a:p>
            <a:pPr marL="358775" lvl="1" indent="-358775">
              <a:lnSpc>
                <a:spcPct val="100000"/>
              </a:lnSpc>
            </a:pPr>
            <a:r>
              <a:rPr lang="de-DE" sz="2100" dirty="0">
                <a:solidFill>
                  <a:schemeClr val="tx1"/>
                </a:solidFill>
              </a:rPr>
              <a:t>Dokumentarische Methode</a:t>
            </a:r>
          </a:p>
          <a:p>
            <a:pPr marL="1143000" lvl="1">
              <a:lnSpc>
                <a:spcPct val="100000"/>
              </a:lnSpc>
            </a:pPr>
            <a:r>
              <a:rPr lang="de-DE" sz="1900" dirty="0">
                <a:solidFill>
                  <a:schemeClr val="tx1"/>
                </a:solidFill>
              </a:rPr>
              <a:t>Unterscheidung kommunikatives Wissen (explizit) versus konjunktives Wissen (implizites, geteiltes Erfahrungswissen)</a:t>
            </a:r>
          </a:p>
          <a:p>
            <a:pPr marL="1143000" lvl="1">
              <a:lnSpc>
                <a:spcPct val="100000"/>
              </a:lnSpc>
            </a:pPr>
            <a:r>
              <a:rPr lang="de-DE" sz="1900" dirty="0">
                <a:solidFill>
                  <a:schemeClr val="tx1"/>
                </a:solidFill>
              </a:rPr>
              <a:t>Verbindung mit CPAR umstritten</a:t>
            </a:r>
          </a:p>
          <a:p>
            <a:pPr marL="358775" lvl="1" indent="-358775">
              <a:lnSpc>
                <a:spcPct val="100000"/>
              </a:lnSpc>
            </a:pPr>
            <a:r>
              <a:rPr lang="de-DE" sz="2100" dirty="0">
                <a:solidFill>
                  <a:schemeClr val="tx1"/>
                </a:solidFill>
              </a:rPr>
              <a:t>Kollektive Erinnerungsarbeit</a:t>
            </a:r>
          </a:p>
          <a:p>
            <a:pPr marL="1143000" lvl="1">
              <a:lnSpc>
                <a:spcPct val="100000"/>
              </a:lnSpc>
            </a:pPr>
            <a:r>
              <a:rPr lang="de-DE" sz="1900" dirty="0">
                <a:solidFill>
                  <a:schemeClr val="tx1"/>
                </a:solidFill>
              </a:rPr>
              <a:t>Untersucht, wie sich Subjektive aktiv in ihre sozialen Bedingungen einschreiben und die daraus entstehenden restriktiven (eingeschränkten) Handlungsfähigkeiten</a:t>
            </a:r>
          </a:p>
          <a:p>
            <a:pPr marL="1143000" lvl="1">
              <a:lnSpc>
                <a:spcPct val="100000"/>
              </a:lnSpc>
            </a:pPr>
            <a:r>
              <a:rPr lang="de-DE" sz="1900" dirty="0">
                <a:solidFill>
                  <a:schemeClr val="tx1"/>
                </a:solidFill>
              </a:rPr>
              <a:t>Kollektive Dekonstruktion restriktiver Handlungsräume</a:t>
            </a:r>
          </a:p>
          <a:p>
            <a:pPr marL="1143000" lvl="1">
              <a:lnSpc>
                <a:spcPct val="100000"/>
              </a:lnSpc>
            </a:pPr>
            <a:r>
              <a:rPr lang="de-DE" sz="1900" dirty="0">
                <a:solidFill>
                  <a:schemeClr val="tx1"/>
                </a:solidFill>
              </a:rPr>
              <a:t>Als Methode partizipativ angelegt</a:t>
            </a:r>
          </a:p>
        </p:txBody>
      </p:sp>
      <p:pic>
        <p:nvPicPr>
          <p:cNvPr id="4" name="Grafik 3" descr="Held weiblich Silhouette">
            <a:extLst>
              <a:ext uri="{FF2B5EF4-FFF2-40B4-BE49-F238E27FC236}">
                <a16:creationId xmlns:a16="http://schemas.microsoft.com/office/drawing/2014/main" id="{665B7081-1383-1B14-295E-FFF1BECC883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406608" y="175187"/>
            <a:ext cx="625829" cy="6258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79310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466DE8-1B2A-543F-4191-96DE411659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343F51A-0BED-1622-7466-FE72E94BBF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b="1" dirty="0"/>
              <a:t>7. Datenerhebung</a:t>
            </a:r>
            <a:endParaRPr lang="de-DE" b="1" dirty="0">
              <a:solidFill>
                <a:srgbClr val="7E0000"/>
              </a:solidFill>
            </a:endParaRP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940FB30-F075-A666-B58E-8F4CF2CC11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6122" y="1322691"/>
            <a:ext cx="10530486" cy="3664946"/>
          </a:xfrm>
        </p:spPr>
        <p:txBody>
          <a:bodyPr>
            <a:normAutofit/>
          </a:bodyPr>
          <a:lstStyle/>
          <a:p>
            <a:pPr marL="358775" lvl="1" indent="-358775">
              <a:lnSpc>
                <a:spcPct val="100000"/>
              </a:lnSpc>
            </a:pPr>
            <a:r>
              <a:rPr lang="de-DE" dirty="0">
                <a:solidFill>
                  <a:schemeClr val="tx1"/>
                </a:solidFill>
              </a:rPr>
              <a:t>Kollektive Erinnerungsarbeit</a:t>
            </a:r>
          </a:p>
          <a:p>
            <a:pPr marL="1143000" lvl="1">
              <a:lnSpc>
                <a:spcPct val="90000"/>
              </a:lnSpc>
            </a:pPr>
            <a:r>
              <a:rPr lang="de-DE" dirty="0">
                <a:solidFill>
                  <a:schemeClr val="tx1"/>
                </a:solidFill>
              </a:rPr>
              <a:t>Praxisforscherinnen verfassten Erinnerungstexte zu „Als ich mich einmal in der Arbeit unwohl gefühlt habe“ </a:t>
            </a:r>
          </a:p>
          <a:p>
            <a:pPr marL="1143000" lvl="1">
              <a:lnSpc>
                <a:spcPct val="90000"/>
              </a:lnSpc>
            </a:pPr>
            <a:r>
              <a:rPr lang="de-DE" dirty="0">
                <a:solidFill>
                  <a:schemeClr val="tx1"/>
                </a:solidFill>
              </a:rPr>
              <a:t>Kollektive Interpretation</a:t>
            </a:r>
          </a:p>
          <a:p>
            <a:pPr marL="358775" lvl="1" indent="-358775">
              <a:lnSpc>
                <a:spcPct val="100000"/>
              </a:lnSpc>
            </a:pPr>
            <a:r>
              <a:rPr lang="de-DE" dirty="0">
                <a:solidFill>
                  <a:schemeClr val="tx1"/>
                </a:solidFill>
              </a:rPr>
              <a:t>Gruppendiskussion</a:t>
            </a:r>
          </a:p>
          <a:p>
            <a:pPr marL="1143000" lvl="1">
              <a:lnSpc>
                <a:spcPct val="90000"/>
              </a:lnSpc>
            </a:pPr>
            <a:r>
              <a:rPr lang="de-DE" dirty="0">
                <a:solidFill>
                  <a:schemeClr val="tx1"/>
                </a:solidFill>
              </a:rPr>
              <a:t>unter den drei Praxisforscherinnen, angeleitet von den Universitätsforscherinnen</a:t>
            </a:r>
          </a:p>
          <a:p>
            <a:pPr marL="1143000" lvl="1">
              <a:lnSpc>
                <a:spcPct val="90000"/>
              </a:lnSpc>
            </a:pPr>
            <a:r>
              <a:rPr lang="de-DE" dirty="0">
                <a:solidFill>
                  <a:schemeClr val="tx1"/>
                </a:solidFill>
              </a:rPr>
              <a:t>Interpretiert durch die </a:t>
            </a:r>
            <a:r>
              <a:rPr lang="de-DE" dirty="0" err="1">
                <a:solidFill>
                  <a:schemeClr val="tx1"/>
                </a:solidFill>
              </a:rPr>
              <a:t>Universitätsforscherscherinnen</a:t>
            </a:r>
            <a:r>
              <a:rPr lang="de-DE" dirty="0">
                <a:solidFill>
                  <a:schemeClr val="tx1"/>
                </a:solidFill>
              </a:rPr>
              <a:t>, gemeinsam validiert </a:t>
            </a:r>
          </a:p>
        </p:txBody>
      </p:sp>
      <p:pic>
        <p:nvPicPr>
          <p:cNvPr id="4" name="Grafik 3" descr="Held weiblich Silhouette">
            <a:extLst>
              <a:ext uri="{FF2B5EF4-FFF2-40B4-BE49-F238E27FC236}">
                <a16:creationId xmlns:a16="http://schemas.microsoft.com/office/drawing/2014/main" id="{09071B6D-8AC4-5281-6B9F-D22CF4BFFA3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406608" y="175187"/>
            <a:ext cx="625829" cy="6258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19247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9C9D8C-F08E-A320-11CF-77FD23BBCE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C2D6629-D6A2-3D93-17D3-DD49180F79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b="1" dirty="0"/>
              <a:t>8. Interpretation Gruppendiskussion</a:t>
            </a:r>
            <a:endParaRPr lang="de-DE" b="1" dirty="0">
              <a:solidFill>
                <a:srgbClr val="7E0000"/>
              </a:solidFill>
            </a:endParaRP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0AEB037-2CB3-3CC0-3F56-50BE066A9B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6122" y="1322691"/>
            <a:ext cx="10530486" cy="3664946"/>
          </a:xfrm>
        </p:spPr>
        <p:txBody>
          <a:bodyPr>
            <a:normAutofit/>
          </a:bodyPr>
          <a:lstStyle/>
          <a:p>
            <a:pPr marL="358775" lvl="1" indent="-358775">
              <a:lnSpc>
                <a:spcPct val="100000"/>
              </a:lnSpc>
            </a:pPr>
            <a:r>
              <a:rPr lang="de-DE" dirty="0">
                <a:solidFill>
                  <a:schemeClr val="tx1"/>
                </a:solidFill>
              </a:rPr>
              <a:t>Thematischer Verlauf nach Audioaufnahme</a:t>
            </a:r>
          </a:p>
          <a:p>
            <a:pPr marL="358775" lvl="1" indent="-358775">
              <a:lnSpc>
                <a:spcPct val="100000"/>
              </a:lnSpc>
            </a:pPr>
            <a:r>
              <a:rPr lang="de-DE" dirty="0">
                <a:solidFill>
                  <a:schemeClr val="tx1"/>
                </a:solidFill>
              </a:rPr>
              <a:t>Auswahl der zu interpretierenden Passagen mit Praxisforscherinnen</a:t>
            </a:r>
          </a:p>
          <a:p>
            <a:pPr marL="358775" lvl="1" indent="-358775">
              <a:lnSpc>
                <a:spcPct val="100000"/>
              </a:lnSpc>
            </a:pPr>
            <a:r>
              <a:rPr lang="de-DE" dirty="0">
                <a:solidFill>
                  <a:schemeClr val="tx1"/>
                </a:solidFill>
              </a:rPr>
              <a:t>Ausgewählte Passagen der Gruppendiskussion: Eingangspassage und zwei weitere Passagen (eine inhaltlich ausgewählt, eine nach Interaktionsdichte)</a:t>
            </a:r>
          </a:p>
          <a:p>
            <a:pPr marL="358775" lvl="1" indent="-358775">
              <a:lnSpc>
                <a:spcPct val="100000"/>
              </a:lnSpc>
            </a:pPr>
            <a:r>
              <a:rPr lang="de-DE" dirty="0">
                <a:solidFill>
                  <a:schemeClr val="tx1"/>
                </a:solidFill>
              </a:rPr>
              <a:t>Formulierende Interpretation: Paraphrasierung dessen, was gesagt wird</a:t>
            </a:r>
          </a:p>
          <a:p>
            <a:pPr marL="358775" lvl="1" indent="-358775">
              <a:lnSpc>
                <a:spcPct val="100000"/>
              </a:lnSpc>
            </a:pPr>
            <a:r>
              <a:rPr lang="de-DE" dirty="0">
                <a:solidFill>
                  <a:schemeClr val="tx1"/>
                </a:solidFill>
              </a:rPr>
              <a:t>Reflektierende Interpretation: Interpretation des Diskursverlaufs, hebt auf kollektive Handlungsorientierungen ab</a:t>
            </a:r>
          </a:p>
          <a:p>
            <a:pPr marL="358775" lvl="1" indent="-358775">
              <a:lnSpc>
                <a:spcPct val="100000"/>
              </a:lnSpc>
            </a:pPr>
            <a:endParaRPr lang="de-DE" dirty="0">
              <a:solidFill>
                <a:schemeClr val="tx1"/>
              </a:solidFill>
            </a:endParaRPr>
          </a:p>
        </p:txBody>
      </p:sp>
      <p:pic>
        <p:nvPicPr>
          <p:cNvPr id="4" name="Grafik 3" descr="Held weiblich Silhouette">
            <a:extLst>
              <a:ext uri="{FF2B5EF4-FFF2-40B4-BE49-F238E27FC236}">
                <a16:creationId xmlns:a16="http://schemas.microsoft.com/office/drawing/2014/main" id="{8498E0BC-4ED4-83DF-0461-3E2B02A9FE2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406608" y="175187"/>
            <a:ext cx="625829" cy="6258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47559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1055</Words>
  <Application>Microsoft Office PowerPoint</Application>
  <PresentationFormat>Widescreen</PresentationFormat>
  <Paragraphs>167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</vt:lpstr>
      <vt:lpstr>PowerPoint Presentation</vt:lpstr>
      <vt:lpstr>1. Einleitung</vt:lpstr>
      <vt:lpstr>2. Projekt „The Psychological is Participatory“</vt:lpstr>
      <vt:lpstr>3. Stationen des CPAR Projekts (adaptiert von Unger, 2013)</vt:lpstr>
      <vt:lpstr>4. Kritisch partizipative Aktionsforschung CPAR</vt:lpstr>
      <vt:lpstr>5. Hermeneutik der Demystifizierung (Josselson)</vt:lpstr>
      <vt:lpstr>6. CPAR Hermeneutik der Demystifizierung </vt:lpstr>
      <vt:lpstr>7. Datenerhebung</vt:lpstr>
      <vt:lpstr>8. Interpretation Gruppendiskussion</vt:lpstr>
      <vt:lpstr>9. Interpretationsbeispiele</vt:lpstr>
      <vt:lpstr>10. Interpretation Gruppendiskussion</vt:lpstr>
      <vt:lpstr>11. Interpretation Kollektive Erinnerungsarbeit</vt:lpstr>
      <vt:lpstr>12. Abschluss: Consciousness-Raising in CPAR</vt:lpstr>
      <vt:lpstr>13. Abschluss: Hermeneutik der Demystifizierung in drei Forschungsphasen</vt:lpstr>
      <vt:lpstr>14. Leitfragen zur Kombination von CPAR und Hermeneutiken der Demystifizierung</vt:lpstr>
    </vt:vector>
  </TitlesOfParts>
  <Company>FHWien GmbH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JAKAB Manuel | FHWien der WKW</dc:creator>
  <cp:lastModifiedBy>Nora Ruck</cp:lastModifiedBy>
  <cp:revision>239</cp:revision>
  <dcterms:created xsi:type="dcterms:W3CDTF">2019-09-09T16:24:21Z</dcterms:created>
  <dcterms:modified xsi:type="dcterms:W3CDTF">2025-11-20T11:21:24Z</dcterms:modified>
</cp:coreProperties>
</file>